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verage"/>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verage-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Go over what’s in the satellite, how its used, strongly encourage interface board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Top level overview of </a:t>
            </a:r>
            <a:r>
              <a:rPr lang="en"/>
              <a:t>the</a:t>
            </a:r>
            <a:r>
              <a:rPr lang="en"/>
              <a:t> conops. Just state the modes and what we do in them </a:t>
            </a:r>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All mission planning is fine and dandy, but how exactly do you get to launch readiness? How do you develop a cubesat to be completely functional, and how do you do this when you have no prior experience with what you’re doing? </a:t>
            </a:r>
            <a:r>
              <a:rPr lang="en"/>
              <a:t>Every cubesat is different. We struggled for a long time to really define exactly what it was we needed to do, and now we’ve got a handle on it. Here’s the breakdown </a:t>
            </a:r>
            <a:endParaRPr/>
          </a:p>
          <a:p>
            <a:pPr indent="0" lvl="0" marL="0">
              <a:spcBef>
                <a:spcPts val="0"/>
              </a:spcBef>
              <a:spcAft>
                <a:spcPts val="0"/>
              </a:spcAft>
              <a:buNone/>
            </a:pPr>
            <a:r>
              <a:t/>
            </a:r>
            <a:endParaRPr/>
          </a:p>
          <a:p>
            <a:pPr indent="0" lvl="0" marL="0">
              <a:spcBef>
                <a:spcPts val="0"/>
              </a:spcBef>
              <a:spcAft>
                <a:spcPts val="0"/>
              </a:spcAft>
              <a:buNone/>
            </a:pPr>
            <a:r>
              <a:rPr lang="en"/>
              <a:t>ADCS</a:t>
            </a:r>
            <a:endParaRPr/>
          </a:p>
          <a:p>
            <a:pPr indent="-298450" lvl="0" marL="457200" rtl="0">
              <a:spcBef>
                <a:spcPts val="0"/>
              </a:spcBef>
              <a:spcAft>
                <a:spcPts val="0"/>
              </a:spcAft>
              <a:buSzPts val="1100"/>
              <a:buChar char="●"/>
            </a:pPr>
            <a:r>
              <a:rPr lang="en"/>
              <a:t>Gain tuning is important- the vendor won’t do it for a cheap price, and it is doable to do as an undergrad, if you have the right resources </a:t>
            </a:r>
            <a:endParaRPr/>
          </a:p>
          <a:p>
            <a:pPr indent="-298450" lvl="0" marL="457200" rtl="0">
              <a:spcBef>
                <a:spcPts val="0"/>
              </a:spcBef>
              <a:spcAft>
                <a:spcPts val="0"/>
              </a:spcAft>
              <a:buSzPts val="1100"/>
              <a:buChar char="●"/>
            </a:pPr>
            <a:r>
              <a:rPr lang="en"/>
              <a:t>Pointing accuracy - remote sensing mission - must prove that we can hit our targets each time and if not, we know how to correct it</a:t>
            </a:r>
            <a:endParaRPr/>
          </a:p>
          <a:p>
            <a:pPr indent="0" lvl="0" marL="0" rtl="0">
              <a:spcBef>
                <a:spcPts val="0"/>
              </a:spcBef>
              <a:spcAft>
                <a:spcPts val="0"/>
              </a:spcAft>
              <a:buNone/>
            </a:pPr>
            <a:r>
              <a:t/>
            </a:r>
            <a:endParaRPr/>
          </a:p>
          <a:p>
            <a:pPr indent="0" lvl="0" marL="0">
              <a:spcBef>
                <a:spcPts val="0"/>
              </a:spcBef>
              <a:spcAft>
                <a:spcPts val="0"/>
              </a:spcAft>
              <a:buNone/>
            </a:pPr>
            <a:r>
              <a:rPr lang="en"/>
              <a:t>Comms - know the cubesat hardware and GS resources - responsible for integrating these toegether/making </a:t>
            </a:r>
            <a:r>
              <a:rPr lang="en"/>
              <a:t>the</a:t>
            </a:r>
            <a:r>
              <a:rPr lang="en"/>
              <a:t> link work </a:t>
            </a:r>
            <a:endParaRPr/>
          </a:p>
          <a:p>
            <a:pPr indent="0" lvl="0" marL="0">
              <a:spcBef>
                <a:spcPts val="0"/>
              </a:spcBef>
              <a:spcAft>
                <a:spcPts val="0"/>
              </a:spcAft>
              <a:buNone/>
            </a:pPr>
            <a:r>
              <a:t/>
            </a:r>
            <a:endParaRPr/>
          </a:p>
          <a:p>
            <a:pPr indent="0" lvl="0" marL="0">
              <a:spcBef>
                <a:spcPts val="0"/>
              </a:spcBef>
              <a:spcAft>
                <a:spcPts val="0"/>
              </a:spcAft>
              <a:buNone/>
            </a:pPr>
            <a:r>
              <a:rPr lang="en"/>
              <a:t>Knowing your resources is key - mention the ones that people may not know about </a:t>
            </a:r>
            <a:endParaRPr/>
          </a:p>
          <a:p>
            <a:pPr indent="-304800" lvl="1" marL="914400" rtl="0">
              <a:lnSpc>
                <a:spcPct val="115000"/>
              </a:lnSpc>
              <a:spcBef>
                <a:spcPts val="0"/>
              </a:spcBef>
              <a:spcAft>
                <a:spcPts val="0"/>
              </a:spcAft>
              <a:buClr>
                <a:schemeClr val="dk2"/>
              </a:buClr>
              <a:buSzPts val="1200"/>
              <a:buChar char="○"/>
            </a:pPr>
            <a:r>
              <a:rPr lang="en" sz="1200">
                <a:solidFill>
                  <a:schemeClr val="dk2"/>
                </a:solidFill>
              </a:rPr>
              <a:t>Mission ops: NAIF (orbit propagation), COSMOS (telemetry parsing)</a:t>
            </a:r>
            <a:endParaRPr sz="1200">
              <a:solidFill>
                <a:schemeClr val="dk2"/>
              </a:solidFill>
            </a:endParaRPr>
          </a:p>
          <a:p>
            <a:pPr indent="-304800" lvl="1" marL="914400" rtl="0">
              <a:lnSpc>
                <a:spcPct val="115000"/>
              </a:lnSpc>
              <a:spcBef>
                <a:spcPts val="0"/>
              </a:spcBef>
              <a:spcAft>
                <a:spcPts val="0"/>
              </a:spcAft>
              <a:buClr>
                <a:schemeClr val="dk2"/>
              </a:buClr>
              <a:buSzPts val="1200"/>
              <a:buChar char="○"/>
            </a:pPr>
            <a:r>
              <a:rPr lang="en" sz="1200">
                <a:solidFill>
                  <a:schemeClr val="dk2"/>
                </a:solidFill>
              </a:rPr>
              <a:t>Thermal desktop - free resource </a:t>
            </a:r>
            <a:endParaRPr sz="1200">
              <a:solidFill>
                <a:schemeClr val="dk2"/>
              </a:solidFill>
            </a:endParaRPr>
          </a:p>
          <a:p>
            <a:pPr indent="-304800" lvl="1" marL="914400" rtl="0">
              <a:lnSpc>
                <a:spcPct val="115000"/>
              </a:lnSpc>
              <a:spcBef>
                <a:spcPts val="0"/>
              </a:spcBef>
              <a:spcAft>
                <a:spcPts val="0"/>
              </a:spcAft>
              <a:buClr>
                <a:schemeClr val="dk2"/>
              </a:buClr>
              <a:buSzPts val="1200"/>
              <a:buChar char="○"/>
            </a:pPr>
            <a:r>
              <a:rPr lang="en" sz="1200">
                <a:solidFill>
                  <a:schemeClr val="dk2"/>
                </a:solidFill>
              </a:rPr>
              <a:t>Power generation analysis - STK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Much of what was said on the previous slide is broad. - how does all of that break down to allow us to create a functional cubesat? Where do you start with putting subsystems together and seeing your </a:t>
            </a:r>
            <a:r>
              <a:rPr lang="en"/>
              <a:t>satellite</a:t>
            </a:r>
            <a:r>
              <a:rPr lang="en"/>
              <a:t> become a fully functional unit? </a:t>
            </a:r>
            <a:endParaRPr/>
          </a:p>
          <a:p>
            <a:pPr indent="0" lvl="0" marL="0">
              <a:spcBef>
                <a:spcPts val="0"/>
              </a:spcBef>
              <a:spcAft>
                <a:spcPts val="0"/>
              </a:spcAft>
              <a:buNone/>
            </a:pPr>
            <a:r>
              <a:t/>
            </a:r>
            <a:endParaRPr/>
          </a:p>
          <a:p>
            <a:pPr indent="0" lvl="0" marL="0">
              <a:spcBef>
                <a:spcPts val="0"/>
              </a:spcBef>
              <a:spcAft>
                <a:spcPts val="0"/>
              </a:spcAft>
              <a:buNone/>
            </a:pPr>
            <a:r>
              <a:rPr lang="en"/>
              <a:t>Define your minimum functionality - there’s a lot you need to do, but what is the bare minimum you need for success? - for us, it’s point, image, downlink. </a:t>
            </a:r>
            <a:endParaRPr/>
          </a:p>
          <a:p>
            <a:pPr indent="0" lvl="0" marL="0">
              <a:spcBef>
                <a:spcPts val="0"/>
              </a:spcBef>
              <a:spcAft>
                <a:spcPts val="0"/>
              </a:spcAft>
              <a:buNone/>
            </a:pPr>
            <a:r>
              <a:rPr lang="en"/>
              <a:t>We had one software integrator - so we need prioritize further - first get the camera integrated on the OBC, then build up from there.add the EPS, now downlink that image</a:t>
            </a:r>
            <a:endParaRPr/>
          </a:p>
          <a:p>
            <a:pPr indent="0" lvl="0" marL="0">
              <a:spcBef>
                <a:spcPts val="0"/>
              </a:spcBef>
              <a:spcAft>
                <a:spcPts val="0"/>
              </a:spcAft>
              <a:buNone/>
            </a:pPr>
            <a:r>
              <a:rPr lang="en"/>
              <a:t>Work as much in parallel as you can </a:t>
            </a:r>
            <a:endParaRPr/>
          </a:p>
          <a:p>
            <a:pPr indent="0" lvl="0" marL="0">
              <a:spcBef>
                <a:spcPts val="0"/>
              </a:spcBef>
              <a:spcAft>
                <a:spcPts val="0"/>
              </a:spcAft>
              <a:buNone/>
            </a:pPr>
            <a:r>
              <a:rPr lang="en"/>
              <a:t>Most importantly, keep everyone focused on the common goal </a:t>
            </a:r>
            <a:endParaRPr/>
          </a:p>
          <a:p>
            <a:pPr indent="0" lvl="0" marL="0">
              <a:spcBef>
                <a:spcPts val="0"/>
              </a:spcBef>
              <a:spcAft>
                <a:spcPts val="0"/>
              </a:spcAft>
              <a:buNone/>
            </a:pPr>
            <a:r>
              <a:rPr lang="en"/>
              <a:t>Decisions need to be made quickly, so set go/no go dates for major decisions </a:t>
            </a:r>
            <a:endParaRPr/>
          </a:p>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Partitionable tasks </a:t>
            </a:r>
            <a:endParaRPr/>
          </a:p>
          <a:p>
            <a:pPr indent="-298450" lvl="0" marL="457200" rtl="0">
              <a:spcBef>
                <a:spcPts val="0"/>
              </a:spcBef>
              <a:spcAft>
                <a:spcPts val="0"/>
              </a:spcAft>
              <a:buSzPts val="1100"/>
              <a:buChar char="●"/>
            </a:pPr>
            <a:r>
              <a:rPr lang="en"/>
              <a:t>Overall, your schedule will not work unless you have everyone on board - the schedule must be a group effort </a:t>
            </a:r>
            <a:endParaRPr/>
          </a:p>
          <a:p>
            <a:pPr indent="-298450" lvl="0" marL="457200" rtl="0">
              <a:spcBef>
                <a:spcPts val="0"/>
              </a:spcBef>
              <a:spcAft>
                <a:spcPts val="0"/>
              </a:spcAft>
              <a:buSzPts val="1100"/>
              <a:buChar char="●"/>
            </a:pPr>
            <a:r>
              <a:rPr lang="en"/>
              <a:t>Make the schedule easy to access - all of our resources are on the google drive ‘</a:t>
            </a:r>
            <a:endParaRPr/>
          </a:p>
          <a:p>
            <a:pPr indent="-298450" lvl="0" marL="457200" rtl="0">
              <a:spcBef>
                <a:spcPts val="0"/>
              </a:spcBef>
              <a:spcAft>
                <a:spcPts val="0"/>
              </a:spcAft>
              <a:buSzPts val="1100"/>
              <a:buChar char="●"/>
            </a:pPr>
            <a:r>
              <a:rPr lang="en"/>
              <a:t>Your schedule is always moving - you need to keep up with it, and so does </a:t>
            </a:r>
            <a:r>
              <a:rPr lang="en"/>
              <a:t>your</a:t>
            </a:r>
            <a:r>
              <a:rPr lang="en"/>
              <a:t> team. Do weekly reviews of the schedule and make sure everyone is on task. Everyone must know how they fit into the common goal, or your goal won’t be met</a:t>
            </a:r>
            <a:endParaRPr/>
          </a:p>
          <a:p>
            <a:pPr indent="-298450" lvl="0" marL="457200">
              <a:spcBef>
                <a:spcPts val="0"/>
              </a:spcBef>
              <a:spcAft>
                <a:spcPts val="0"/>
              </a:spcAft>
              <a:buSzPts val="1100"/>
              <a:buChar char="●"/>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Prototype early</a:t>
            </a:r>
            <a:endParaRPr/>
          </a:p>
          <a:p>
            <a:pPr indent="-298450" lvl="0" marL="457200" rtl="0">
              <a:spcBef>
                <a:spcPts val="0"/>
              </a:spcBef>
              <a:spcAft>
                <a:spcPts val="0"/>
              </a:spcAft>
              <a:buSzPts val="1100"/>
              <a:buChar char="●"/>
            </a:pPr>
            <a:r>
              <a:rPr lang="en"/>
              <a:t>One issue we had that put us back in our timeline was that we didn’t get resources early enough. Hardware came in late, so all we could do was work on the theoretical stuff. Planning how to code for hardware is much different than actually sitting down and trying to make it work </a:t>
            </a:r>
            <a:endParaRPr/>
          </a:p>
          <a:p>
            <a:pPr indent="-298450" lvl="0" marL="457200" rtl="0">
              <a:spcBef>
                <a:spcPts val="0"/>
              </a:spcBef>
              <a:spcAft>
                <a:spcPts val="0"/>
              </a:spcAft>
              <a:buSzPts val="1100"/>
              <a:buChar char="●"/>
            </a:pPr>
            <a:r>
              <a:rPr lang="en"/>
              <a:t>If you can, get an exact replica of your hardware, butif you can only get one engineering unit, at least make it the OBC, and do all your development with the hardware you plan to use </a:t>
            </a:r>
            <a:endParaRPr/>
          </a:p>
          <a:p>
            <a:pPr indent="0" lvl="0" marL="0" rtl="0">
              <a:spcBef>
                <a:spcPts val="0"/>
              </a:spcBef>
              <a:spcAft>
                <a:spcPts val="0"/>
              </a:spcAft>
              <a:buNone/>
            </a:pPr>
            <a:r>
              <a:t/>
            </a:r>
            <a:endParaRPr/>
          </a:p>
          <a:p>
            <a:pPr indent="0" lvl="0" marL="0" rtl="0">
              <a:spcBef>
                <a:spcPts val="0"/>
              </a:spcBef>
              <a:spcAft>
                <a:spcPts val="0"/>
              </a:spcAft>
              <a:buNone/>
            </a:pPr>
            <a:r>
              <a:rPr lang="en"/>
              <a:t>Learn by doing </a:t>
            </a:r>
            <a:endParaRPr/>
          </a:p>
          <a:p>
            <a:pPr indent="-298450" lvl="0" marL="457200" rtl="0">
              <a:spcBef>
                <a:spcPts val="0"/>
              </a:spcBef>
              <a:spcAft>
                <a:spcPts val="0"/>
              </a:spcAft>
              <a:buSzPts val="1100"/>
              <a:buChar char="●"/>
            </a:pPr>
            <a:r>
              <a:rPr lang="en"/>
              <a:t>Caution is very good to have. You never want to jump right into testing hardwre you are uncomfortable with. But sometimes this isn’t always the best approach. Being cautious and trying to plan out every step is not always as efficient. You waste time preparing very detailed, documented test plans, before testing is even done. For testing, consider if it is worth it to plan things carefully, or if you would make more progress by going into the lab and testing out the commands (planning is important for batteries, not for radios)</a:t>
            </a:r>
            <a:endParaRPr/>
          </a:p>
          <a:p>
            <a:pPr indent="0" lvl="0" marL="0" rtl="0">
              <a:spcBef>
                <a:spcPts val="0"/>
              </a:spcBef>
              <a:spcAft>
                <a:spcPts val="0"/>
              </a:spcAft>
              <a:buNone/>
            </a:pPr>
            <a:r>
              <a:t/>
            </a:r>
            <a:endParaRPr/>
          </a:p>
          <a:p>
            <a:pPr indent="0" lvl="0" marL="0" rtl="0">
              <a:spcBef>
                <a:spcPts val="0"/>
              </a:spcBef>
              <a:spcAft>
                <a:spcPts val="0"/>
              </a:spcAft>
              <a:buNone/>
            </a:pPr>
            <a:r>
              <a:rPr lang="en"/>
              <a:t>Piecewise</a:t>
            </a:r>
            <a:endParaRPr/>
          </a:p>
          <a:p>
            <a:pPr indent="-298450" lvl="0" marL="457200">
              <a:spcBef>
                <a:spcPts val="0"/>
              </a:spcBef>
              <a:spcAft>
                <a:spcPts val="0"/>
              </a:spcAft>
              <a:buSzPts val="1100"/>
              <a:buChar char="●"/>
            </a:pPr>
            <a:r>
              <a:rPr lang="en"/>
              <a:t>It’s important that your software is written, but what is more important is the integration side of hardware/software. This should be done in parallel with application development, where you have the people who are working on the hardware applications and one person who is working on putting software on the OBC and making it work as you expect it to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gif"/><Relationship Id="rId5" Type="http://schemas.openxmlformats.org/officeDocument/2006/relationships/image" Target="../media/image2.pn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Shape 55"/>
          <p:cNvSpPr txBox="1"/>
          <p:nvPr>
            <p:ph type="ctrTitle"/>
          </p:nvPr>
        </p:nvSpPr>
        <p:spPr>
          <a:xfrm>
            <a:off x="1742975" y="1429625"/>
            <a:ext cx="3748500" cy="1001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5600">
                <a:solidFill>
                  <a:srgbClr val="000000"/>
                </a:solidFill>
                <a:latin typeface="Cambria"/>
                <a:ea typeface="Cambria"/>
                <a:cs typeface="Cambria"/>
                <a:sym typeface="Cambria"/>
              </a:rPr>
              <a:t>Phoenix </a:t>
            </a:r>
            <a:endParaRPr b="1" sz="5600">
              <a:solidFill>
                <a:srgbClr val="000000"/>
              </a:solidFill>
              <a:latin typeface="Cambria"/>
              <a:ea typeface="Cambria"/>
              <a:cs typeface="Cambria"/>
              <a:sym typeface="Cambria"/>
            </a:endParaRPr>
          </a:p>
        </p:txBody>
      </p:sp>
      <p:sp>
        <p:nvSpPr>
          <p:cNvPr id="56" name="Shape 56"/>
          <p:cNvSpPr txBox="1"/>
          <p:nvPr>
            <p:ph idx="1" type="subTitle"/>
          </p:nvPr>
        </p:nvSpPr>
        <p:spPr>
          <a:xfrm>
            <a:off x="1648925" y="2458450"/>
            <a:ext cx="4089000" cy="1566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en">
                <a:solidFill>
                  <a:srgbClr val="000000"/>
                </a:solidFill>
                <a:latin typeface="Times New Roman"/>
                <a:ea typeface="Times New Roman"/>
                <a:cs typeface="Times New Roman"/>
                <a:sym typeface="Times New Roman"/>
              </a:rPr>
              <a:t>A 3U CubeSat to Study Urban Heat Islands</a:t>
            </a:r>
            <a:endParaRPr i="1">
              <a:solidFill>
                <a:srgbClr val="000000"/>
              </a:solidFill>
              <a:latin typeface="Times New Roman"/>
              <a:ea typeface="Times New Roman"/>
              <a:cs typeface="Times New Roman"/>
              <a:sym typeface="Times New Roman"/>
            </a:endParaRPr>
          </a:p>
        </p:txBody>
      </p:sp>
      <p:sp>
        <p:nvSpPr>
          <p:cNvPr id="57" name="Shape 57"/>
          <p:cNvSpPr txBox="1"/>
          <p:nvPr/>
        </p:nvSpPr>
        <p:spPr>
          <a:xfrm>
            <a:off x="140675" y="4355050"/>
            <a:ext cx="4143600" cy="54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Sarah Rogers - Project Manager</a:t>
            </a:r>
            <a:endParaRPr>
              <a:solidFill>
                <a:srgbClr val="FFFFFF"/>
              </a:solidFill>
            </a:endParaRPr>
          </a:p>
          <a:p>
            <a:pPr indent="0" lvl="0" marL="0">
              <a:spcBef>
                <a:spcPts val="0"/>
              </a:spcBef>
              <a:spcAft>
                <a:spcPts val="0"/>
              </a:spcAft>
              <a:buNone/>
            </a:pPr>
            <a:r>
              <a:rPr lang="en">
                <a:solidFill>
                  <a:srgbClr val="FFFFFF"/>
                </a:solidFill>
              </a:rPr>
              <a:t>NASA Space Grant Symposium </a:t>
            </a:r>
            <a:endParaRPr>
              <a:solidFill>
                <a:srgbClr val="FFFFFF"/>
              </a:solidFill>
            </a:endParaRPr>
          </a:p>
          <a:p>
            <a:pPr indent="0" lvl="0" marL="0">
              <a:spcBef>
                <a:spcPts val="0"/>
              </a:spcBef>
              <a:spcAft>
                <a:spcPts val="0"/>
              </a:spcAft>
              <a:buNone/>
            </a:pPr>
            <a:r>
              <a:rPr lang="en">
                <a:solidFill>
                  <a:srgbClr val="FFFFFF"/>
                </a:solidFill>
              </a:rPr>
              <a:t>April 14, 2018</a:t>
            </a:r>
            <a:endParaRPr>
              <a:solidFill>
                <a:srgbClr val="FFFFFF"/>
              </a:solidFill>
            </a:endParaRPr>
          </a:p>
        </p:txBody>
      </p:sp>
      <p:pic>
        <p:nvPicPr>
          <p:cNvPr id="58" name="Shape 58"/>
          <p:cNvPicPr preferRelativeResize="0"/>
          <p:nvPr/>
        </p:nvPicPr>
        <p:blipFill>
          <a:blip r:embed="rId4">
            <a:alphaModFix/>
          </a:blip>
          <a:stretch>
            <a:fillRect/>
          </a:stretch>
        </p:blipFill>
        <p:spPr>
          <a:xfrm>
            <a:off x="236320" y="3528125"/>
            <a:ext cx="826908" cy="826926"/>
          </a:xfrm>
          <a:prstGeom prst="rect">
            <a:avLst/>
          </a:prstGeom>
          <a:noFill/>
          <a:ln>
            <a:noFill/>
          </a:ln>
        </p:spPr>
      </p:pic>
      <p:pic>
        <p:nvPicPr>
          <p:cNvPr id="59" name="Shape 59"/>
          <p:cNvPicPr preferRelativeResize="0"/>
          <p:nvPr/>
        </p:nvPicPr>
        <p:blipFill rotWithShape="1">
          <a:blip r:embed="rId5">
            <a:alphaModFix/>
          </a:blip>
          <a:srcRect b="17293" l="50586" r="18788" t="11099"/>
          <a:stretch/>
        </p:blipFill>
        <p:spPr>
          <a:xfrm rot="1691267">
            <a:off x="7393459" y="477150"/>
            <a:ext cx="911831" cy="16342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2486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00"/>
                </a:solidFill>
                <a:latin typeface="Average"/>
                <a:ea typeface="Average"/>
                <a:cs typeface="Average"/>
                <a:sym typeface="Average"/>
              </a:rPr>
              <a:t>Phoenix Overview</a:t>
            </a:r>
            <a:endParaRPr>
              <a:solidFill>
                <a:srgbClr val="990000"/>
              </a:solidFill>
              <a:latin typeface="Average"/>
              <a:ea typeface="Average"/>
              <a:cs typeface="Average"/>
              <a:sym typeface="Average"/>
            </a:endParaRPr>
          </a:p>
        </p:txBody>
      </p:sp>
      <p:sp>
        <p:nvSpPr>
          <p:cNvPr id="65" name="Shape 65"/>
          <p:cNvSpPr txBox="1"/>
          <p:nvPr>
            <p:ph idx="1" type="body"/>
          </p:nvPr>
        </p:nvSpPr>
        <p:spPr>
          <a:xfrm>
            <a:off x="235500" y="923875"/>
            <a:ext cx="7269900" cy="41145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Undergraduate-led 3U CubeSat to study Urban Heat Islands through infrared imaging</a:t>
            </a:r>
            <a:endParaRPr sz="1200">
              <a:solidFill>
                <a:srgbClr val="666666"/>
              </a:solidFill>
              <a:latin typeface="Times New Roman"/>
              <a:ea typeface="Times New Roman"/>
              <a:cs typeface="Times New Roman"/>
              <a:sym typeface="Times New Roman"/>
            </a:endParaRPr>
          </a:p>
          <a:p>
            <a:pPr indent="-292100" lvl="1" marL="914400" rtl="0">
              <a:lnSpc>
                <a:spcPct val="100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Student Flight Research Opportunity funded through the NASA USIP program and NASA Space Grant</a:t>
            </a:r>
            <a:endParaRPr sz="1000">
              <a:solidFill>
                <a:srgbClr val="666666"/>
              </a:solidFill>
              <a:latin typeface="Times New Roman"/>
              <a:ea typeface="Times New Roman"/>
              <a:cs typeface="Times New Roman"/>
              <a:sym typeface="Times New Roman"/>
            </a:endParaRPr>
          </a:p>
          <a:p>
            <a:pPr indent="-292100" lvl="2" marL="13716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Program start: April 2016</a:t>
            </a:r>
            <a:endParaRPr sz="10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First fully undergraduate student-led effort to build a CubeSat at ASU </a:t>
            </a:r>
            <a:endParaRPr sz="1000">
              <a:solidFill>
                <a:srgbClr val="666666"/>
              </a:solidFill>
              <a:latin typeface="Times New Roman"/>
              <a:ea typeface="Times New Roman"/>
              <a:cs typeface="Times New Roman"/>
              <a:sym typeface="Times New Roman"/>
            </a:endParaRPr>
          </a:p>
          <a:p>
            <a:pPr indent="-304800" lvl="0" marL="457200" rtl="0">
              <a:spcBef>
                <a:spcPts val="100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Mission Objectives</a:t>
            </a:r>
            <a:endParaRPr sz="12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Phoenix is an educational mission, where our primary goal is to develop a functioning CubeSat, capable of imaging the Earth in the IR</a:t>
            </a:r>
            <a:endParaRPr sz="1000">
              <a:solidFill>
                <a:srgbClr val="666666"/>
              </a:solidFill>
              <a:highlight>
                <a:schemeClr val="lt1"/>
              </a:highlight>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Font typeface="Times New Roman"/>
              <a:buChar char="○"/>
            </a:pPr>
            <a:r>
              <a:rPr lang="en" sz="1000">
                <a:solidFill>
                  <a:srgbClr val="666666"/>
                </a:solidFill>
                <a:highlight>
                  <a:schemeClr val="lt1"/>
                </a:highlight>
                <a:latin typeface="Times New Roman"/>
                <a:ea typeface="Times New Roman"/>
                <a:cs typeface="Times New Roman"/>
                <a:sym typeface="Times New Roman"/>
              </a:rPr>
              <a:t>Phoenix will study how city composition, using Local Climate Zones, affects the surface urban heat island signature in various U.S. cities</a:t>
            </a:r>
            <a:endParaRPr sz="1000">
              <a:solidFill>
                <a:srgbClr val="666666"/>
              </a:solidFill>
              <a:latin typeface="Times New Roman"/>
              <a:ea typeface="Times New Roman"/>
              <a:cs typeface="Times New Roman"/>
              <a:sym typeface="Times New Roman"/>
            </a:endParaRPr>
          </a:p>
          <a:p>
            <a:pPr indent="-304800" lvl="0" marL="457200" rtl="0">
              <a:spcBef>
                <a:spcPts val="100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Projected launch date: Nov. 8 2018</a:t>
            </a:r>
            <a:endParaRPr sz="12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Target Delivery Date: </a:t>
            </a:r>
            <a:r>
              <a:rPr lang="en" sz="1000">
                <a:solidFill>
                  <a:srgbClr val="666666"/>
                </a:solidFill>
                <a:latin typeface="Times New Roman"/>
                <a:ea typeface="Times New Roman"/>
                <a:cs typeface="Times New Roman"/>
                <a:sym typeface="Times New Roman"/>
              </a:rPr>
              <a:t>September 3, 2018</a:t>
            </a:r>
            <a:endParaRPr sz="10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Launch integrator:</a:t>
            </a:r>
            <a:r>
              <a:rPr lang="en" sz="1000">
                <a:solidFill>
                  <a:srgbClr val="666666"/>
                </a:solidFill>
                <a:latin typeface="Times New Roman"/>
                <a:ea typeface="Times New Roman"/>
                <a:cs typeface="Times New Roman"/>
                <a:sym typeface="Times New Roman"/>
              </a:rPr>
              <a:t> Nanoracks</a:t>
            </a:r>
            <a:endParaRPr sz="10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Launch facility:</a:t>
            </a:r>
            <a:r>
              <a:rPr lang="en" sz="1000">
                <a:solidFill>
                  <a:srgbClr val="666666"/>
                </a:solidFill>
                <a:latin typeface="Times New Roman"/>
                <a:ea typeface="Times New Roman"/>
                <a:cs typeface="Times New Roman"/>
                <a:sym typeface="Times New Roman"/>
              </a:rPr>
              <a:t> Wallops, VA</a:t>
            </a:r>
            <a:endParaRPr sz="10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Launched from the ISS - orbit: 400 km altitude, 51.6° inclination</a:t>
            </a:r>
            <a:endParaRPr sz="1000">
              <a:solidFill>
                <a:srgbClr val="666666"/>
              </a:solidFill>
              <a:latin typeface="Times New Roman"/>
              <a:ea typeface="Times New Roman"/>
              <a:cs typeface="Times New Roman"/>
              <a:sym typeface="Times New Roman"/>
            </a:endParaRPr>
          </a:p>
          <a:p>
            <a:pPr indent="-292100" lvl="1" marL="9144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Operational timeline:</a:t>
            </a:r>
            <a:r>
              <a:rPr lang="en" sz="1000">
                <a:solidFill>
                  <a:srgbClr val="666666"/>
                </a:solidFill>
                <a:latin typeface="Times New Roman"/>
                <a:ea typeface="Times New Roman"/>
                <a:cs typeface="Times New Roman"/>
                <a:sym typeface="Times New Roman"/>
              </a:rPr>
              <a:t> 2 years</a:t>
            </a:r>
            <a:endParaRPr sz="1000">
              <a:solidFill>
                <a:srgbClr val="666666"/>
              </a:solidFill>
              <a:latin typeface="Times New Roman"/>
              <a:ea typeface="Times New Roman"/>
              <a:cs typeface="Times New Roman"/>
              <a:sym typeface="Times New Roman"/>
            </a:endParaRPr>
          </a:p>
          <a:p>
            <a:pPr indent="-304800" lvl="0" marL="457200" rtl="0">
              <a:spcBef>
                <a:spcPts val="100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Currently in CDR phase</a:t>
            </a:r>
            <a:endParaRPr sz="1200">
              <a:solidFill>
                <a:srgbClr val="666666"/>
              </a:solidFill>
              <a:latin typeface="Times New Roman"/>
              <a:ea typeface="Times New Roman"/>
              <a:cs typeface="Times New Roman"/>
              <a:sym typeface="Times New Roman"/>
            </a:endParaRPr>
          </a:p>
          <a:p>
            <a:pPr indent="-292100" lvl="1" marL="914400" rtl="0">
              <a:spcBef>
                <a:spcPts val="0"/>
              </a:spcBef>
              <a:spcAft>
                <a:spcPts val="100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Focus is centered on software development &amp; component level testing</a:t>
            </a:r>
            <a:endParaRPr sz="1000">
              <a:solidFill>
                <a:srgbClr val="666666"/>
              </a:solidFill>
              <a:latin typeface="Times New Roman"/>
              <a:ea typeface="Times New Roman"/>
              <a:cs typeface="Times New Roman"/>
              <a:sym typeface="Times New Roman"/>
            </a:endParaRPr>
          </a:p>
        </p:txBody>
      </p:sp>
      <p:pic>
        <p:nvPicPr>
          <p:cNvPr id="66" name="Shape 66"/>
          <p:cNvPicPr preferRelativeResize="0"/>
          <p:nvPr/>
        </p:nvPicPr>
        <p:blipFill>
          <a:blip r:embed="rId3">
            <a:alphaModFix/>
          </a:blip>
          <a:stretch>
            <a:fillRect/>
          </a:stretch>
        </p:blipFill>
        <p:spPr>
          <a:xfrm>
            <a:off x="7698450" y="71875"/>
            <a:ext cx="1395651" cy="1395651"/>
          </a:xfrm>
          <a:prstGeom prst="rect">
            <a:avLst/>
          </a:prstGeom>
          <a:noFill/>
          <a:ln>
            <a:noFill/>
          </a:ln>
        </p:spPr>
      </p:pic>
      <p:pic>
        <p:nvPicPr>
          <p:cNvPr id="67" name="Shape 67"/>
          <p:cNvPicPr preferRelativeResize="0"/>
          <p:nvPr/>
        </p:nvPicPr>
        <p:blipFill>
          <a:blip r:embed="rId4">
            <a:alphaModFix/>
          </a:blip>
          <a:stretch>
            <a:fillRect/>
          </a:stretch>
        </p:blipFill>
        <p:spPr>
          <a:xfrm>
            <a:off x="7774650" y="2729775"/>
            <a:ext cx="1327700" cy="881741"/>
          </a:xfrm>
          <a:prstGeom prst="rect">
            <a:avLst/>
          </a:prstGeom>
          <a:noFill/>
          <a:ln>
            <a:noFill/>
          </a:ln>
        </p:spPr>
      </p:pic>
      <p:pic>
        <p:nvPicPr>
          <p:cNvPr id="68" name="Shape 68"/>
          <p:cNvPicPr preferRelativeResize="0"/>
          <p:nvPr/>
        </p:nvPicPr>
        <p:blipFill rotWithShape="1">
          <a:blip r:embed="rId5">
            <a:alphaModFix/>
          </a:blip>
          <a:srcRect b="0" l="-4730" r="4729" t="0"/>
          <a:stretch/>
        </p:blipFill>
        <p:spPr>
          <a:xfrm>
            <a:off x="7698457" y="1467525"/>
            <a:ext cx="1395642" cy="1116675"/>
          </a:xfrm>
          <a:prstGeom prst="rect">
            <a:avLst/>
          </a:prstGeom>
          <a:noFill/>
          <a:ln>
            <a:noFill/>
          </a:ln>
        </p:spPr>
      </p:pic>
      <p:pic>
        <p:nvPicPr>
          <p:cNvPr id="69" name="Shape 69"/>
          <p:cNvPicPr preferRelativeResize="0"/>
          <p:nvPr/>
        </p:nvPicPr>
        <p:blipFill>
          <a:blip r:embed="rId6">
            <a:alphaModFix/>
          </a:blip>
          <a:stretch>
            <a:fillRect/>
          </a:stretch>
        </p:blipFill>
        <p:spPr>
          <a:xfrm>
            <a:off x="8010275" y="3696375"/>
            <a:ext cx="878434" cy="1359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descr="laying_png.png" id="74" name="Shape 74"/>
          <p:cNvPicPr preferRelativeResize="0"/>
          <p:nvPr/>
        </p:nvPicPr>
        <p:blipFill rotWithShape="1">
          <a:blip r:embed="rId3">
            <a:alphaModFix/>
          </a:blip>
          <a:srcRect b="0" l="37781" r="8628" t="12869"/>
          <a:stretch/>
        </p:blipFill>
        <p:spPr>
          <a:xfrm>
            <a:off x="0" y="380875"/>
            <a:ext cx="5237951" cy="4785800"/>
          </a:xfrm>
          <a:prstGeom prst="rect">
            <a:avLst/>
          </a:prstGeom>
          <a:noFill/>
          <a:ln>
            <a:noFill/>
          </a:ln>
        </p:spPr>
      </p:pic>
      <p:sp>
        <p:nvSpPr>
          <p:cNvPr id="75" name="Shape 75"/>
          <p:cNvSpPr txBox="1"/>
          <p:nvPr/>
        </p:nvSpPr>
        <p:spPr>
          <a:xfrm>
            <a:off x="885775" y="1695550"/>
            <a:ext cx="6282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ADCS</a:t>
            </a:r>
            <a:endParaRPr sz="1100">
              <a:latin typeface="Times New Roman"/>
              <a:ea typeface="Times New Roman"/>
              <a:cs typeface="Times New Roman"/>
              <a:sym typeface="Times New Roman"/>
            </a:endParaRPr>
          </a:p>
        </p:txBody>
      </p:sp>
      <p:sp>
        <p:nvSpPr>
          <p:cNvPr id="76" name="Shape 76"/>
          <p:cNvSpPr txBox="1"/>
          <p:nvPr/>
        </p:nvSpPr>
        <p:spPr>
          <a:xfrm>
            <a:off x="3158000" y="4070000"/>
            <a:ext cx="13611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S-Band Transmitter</a:t>
            </a:r>
            <a:endParaRPr sz="1100">
              <a:latin typeface="Times New Roman"/>
              <a:ea typeface="Times New Roman"/>
              <a:cs typeface="Times New Roman"/>
              <a:sym typeface="Times New Roman"/>
            </a:endParaRPr>
          </a:p>
        </p:txBody>
      </p:sp>
      <p:sp>
        <p:nvSpPr>
          <p:cNvPr id="77" name="Shape 77"/>
          <p:cNvSpPr txBox="1"/>
          <p:nvPr/>
        </p:nvSpPr>
        <p:spPr>
          <a:xfrm>
            <a:off x="2351900" y="206575"/>
            <a:ext cx="1872000" cy="7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OBC, UHF Transceiver (top)</a:t>
            </a:r>
            <a:endParaRPr sz="11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Nanodock Motherboard</a:t>
            </a:r>
            <a:endParaRPr sz="11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GPS Receiver (bottom)</a:t>
            </a:r>
            <a:endParaRPr sz="1100">
              <a:latin typeface="Times New Roman"/>
              <a:ea typeface="Times New Roman"/>
              <a:cs typeface="Times New Roman"/>
              <a:sym typeface="Times New Roman"/>
            </a:endParaRPr>
          </a:p>
        </p:txBody>
      </p:sp>
      <p:sp>
        <p:nvSpPr>
          <p:cNvPr id="78" name="Shape 78"/>
          <p:cNvSpPr txBox="1"/>
          <p:nvPr/>
        </p:nvSpPr>
        <p:spPr>
          <a:xfrm>
            <a:off x="1437775" y="900675"/>
            <a:ext cx="6282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EPS </a:t>
            </a:r>
            <a:endParaRPr sz="1100">
              <a:latin typeface="Times New Roman"/>
              <a:ea typeface="Times New Roman"/>
              <a:cs typeface="Times New Roman"/>
              <a:sym typeface="Times New Roman"/>
            </a:endParaRPr>
          </a:p>
        </p:txBody>
      </p:sp>
      <p:sp>
        <p:nvSpPr>
          <p:cNvPr id="79" name="Shape 79"/>
          <p:cNvSpPr txBox="1"/>
          <p:nvPr/>
        </p:nvSpPr>
        <p:spPr>
          <a:xfrm>
            <a:off x="4387688" y="900675"/>
            <a:ext cx="9684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FLIR Camera</a:t>
            </a:r>
            <a:endParaRPr sz="1100">
              <a:latin typeface="Times New Roman"/>
              <a:ea typeface="Times New Roman"/>
              <a:cs typeface="Times New Roman"/>
              <a:sym typeface="Times New Roman"/>
            </a:endParaRPr>
          </a:p>
        </p:txBody>
      </p:sp>
      <p:sp>
        <p:nvSpPr>
          <p:cNvPr id="80" name="Shape 80"/>
          <p:cNvSpPr txBox="1"/>
          <p:nvPr/>
        </p:nvSpPr>
        <p:spPr>
          <a:xfrm>
            <a:off x="2036750" y="4431200"/>
            <a:ext cx="10221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40Whr Battery </a:t>
            </a:r>
            <a:endParaRPr sz="1100">
              <a:latin typeface="Times New Roman"/>
              <a:ea typeface="Times New Roman"/>
              <a:cs typeface="Times New Roman"/>
              <a:sym typeface="Times New Roman"/>
            </a:endParaRPr>
          </a:p>
        </p:txBody>
      </p:sp>
      <p:sp>
        <p:nvSpPr>
          <p:cNvPr id="81" name="Shape 81"/>
          <p:cNvSpPr txBox="1"/>
          <p:nvPr/>
        </p:nvSpPr>
        <p:spPr>
          <a:xfrm>
            <a:off x="64075" y="4379300"/>
            <a:ext cx="10221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UHF antenna</a:t>
            </a:r>
            <a:endParaRPr sz="1100">
              <a:latin typeface="Times New Roman"/>
              <a:ea typeface="Times New Roman"/>
              <a:cs typeface="Times New Roman"/>
              <a:sym typeface="Times New Roman"/>
            </a:endParaRPr>
          </a:p>
        </p:txBody>
      </p:sp>
      <p:sp>
        <p:nvSpPr>
          <p:cNvPr id="82" name="Shape 82"/>
          <p:cNvSpPr txBox="1"/>
          <p:nvPr/>
        </p:nvSpPr>
        <p:spPr>
          <a:xfrm>
            <a:off x="3792950" y="3456825"/>
            <a:ext cx="10893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Interface Board</a:t>
            </a:r>
            <a:endParaRPr sz="1100">
              <a:latin typeface="Times New Roman"/>
              <a:ea typeface="Times New Roman"/>
              <a:cs typeface="Times New Roman"/>
              <a:sym typeface="Times New Roman"/>
            </a:endParaRPr>
          </a:p>
        </p:txBody>
      </p:sp>
      <p:cxnSp>
        <p:nvCxnSpPr>
          <p:cNvPr id="83" name="Shape 83"/>
          <p:cNvCxnSpPr>
            <a:stCxn id="80" idx="0"/>
          </p:cNvCxnSpPr>
          <p:nvPr/>
        </p:nvCxnSpPr>
        <p:spPr>
          <a:xfrm rot="10800000">
            <a:off x="2296400" y="3671000"/>
            <a:ext cx="251400" cy="760200"/>
          </a:xfrm>
          <a:prstGeom prst="straightConnector1">
            <a:avLst/>
          </a:prstGeom>
          <a:noFill/>
          <a:ln cap="flat" cmpd="sng" w="19050">
            <a:solidFill>
              <a:srgbClr val="CC0000"/>
            </a:solidFill>
            <a:prstDash val="solid"/>
            <a:round/>
            <a:headEnd len="med" w="med" type="none"/>
            <a:tailEnd len="med" w="med" type="none"/>
          </a:ln>
        </p:spPr>
      </p:cxnSp>
      <p:cxnSp>
        <p:nvCxnSpPr>
          <p:cNvPr id="84" name="Shape 84"/>
          <p:cNvCxnSpPr>
            <a:stCxn id="76" idx="1"/>
          </p:cNvCxnSpPr>
          <p:nvPr/>
        </p:nvCxnSpPr>
        <p:spPr>
          <a:xfrm rot="10800000">
            <a:off x="2791700" y="3454550"/>
            <a:ext cx="366300" cy="770100"/>
          </a:xfrm>
          <a:prstGeom prst="straightConnector1">
            <a:avLst/>
          </a:prstGeom>
          <a:noFill/>
          <a:ln cap="flat" cmpd="sng" w="19050">
            <a:solidFill>
              <a:srgbClr val="CC0000"/>
            </a:solidFill>
            <a:prstDash val="solid"/>
            <a:round/>
            <a:headEnd len="med" w="med" type="none"/>
            <a:tailEnd len="med" w="med" type="none"/>
          </a:ln>
        </p:spPr>
      </p:cxnSp>
      <p:cxnSp>
        <p:nvCxnSpPr>
          <p:cNvPr id="85" name="Shape 85"/>
          <p:cNvCxnSpPr>
            <a:stCxn id="75" idx="2"/>
          </p:cNvCxnSpPr>
          <p:nvPr/>
        </p:nvCxnSpPr>
        <p:spPr>
          <a:xfrm>
            <a:off x="1199875" y="2004850"/>
            <a:ext cx="228300" cy="644700"/>
          </a:xfrm>
          <a:prstGeom prst="straightConnector1">
            <a:avLst/>
          </a:prstGeom>
          <a:noFill/>
          <a:ln cap="flat" cmpd="sng" w="19050">
            <a:solidFill>
              <a:srgbClr val="CC0000"/>
            </a:solidFill>
            <a:prstDash val="solid"/>
            <a:round/>
            <a:headEnd len="med" w="med" type="none"/>
            <a:tailEnd len="med" w="med" type="none"/>
          </a:ln>
        </p:spPr>
      </p:cxnSp>
      <p:cxnSp>
        <p:nvCxnSpPr>
          <p:cNvPr id="86" name="Shape 86"/>
          <p:cNvCxnSpPr>
            <a:stCxn id="78" idx="2"/>
          </p:cNvCxnSpPr>
          <p:nvPr/>
        </p:nvCxnSpPr>
        <p:spPr>
          <a:xfrm>
            <a:off x="1751875" y="1209975"/>
            <a:ext cx="772200" cy="1543800"/>
          </a:xfrm>
          <a:prstGeom prst="straightConnector1">
            <a:avLst/>
          </a:prstGeom>
          <a:noFill/>
          <a:ln cap="flat" cmpd="sng" w="19050">
            <a:solidFill>
              <a:srgbClr val="CC0000"/>
            </a:solidFill>
            <a:prstDash val="solid"/>
            <a:round/>
            <a:headEnd len="med" w="med" type="none"/>
            <a:tailEnd len="med" w="med" type="none"/>
          </a:ln>
        </p:spPr>
      </p:cxnSp>
      <p:cxnSp>
        <p:nvCxnSpPr>
          <p:cNvPr id="87" name="Shape 87"/>
          <p:cNvCxnSpPr>
            <a:stCxn id="77" idx="2"/>
          </p:cNvCxnSpPr>
          <p:nvPr/>
        </p:nvCxnSpPr>
        <p:spPr>
          <a:xfrm flipH="1">
            <a:off x="2991500" y="913375"/>
            <a:ext cx="296400" cy="1651200"/>
          </a:xfrm>
          <a:prstGeom prst="straightConnector1">
            <a:avLst/>
          </a:prstGeom>
          <a:noFill/>
          <a:ln cap="flat" cmpd="sng" w="19050">
            <a:solidFill>
              <a:srgbClr val="CC0000"/>
            </a:solidFill>
            <a:prstDash val="solid"/>
            <a:round/>
            <a:headEnd len="med" w="med" type="none"/>
            <a:tailEnd len="med" w="med" type="none"/>
          </a:ln>
        </p:spPr>
      </p:cxnSp>
      <p:cxnSp>
        <p:nvCxnSpPr>
          <p:cNvPr id="88" name="Shape 88"/>
          <p:cNvCxnSpPr>
            <a:stCxn id="82" idx="1"/>
          </p:cNvCxnSpPr>
          <p:nvPr/>
        </p:nvCxnSpPr>
        <p:spPr>
          <a:xfrm rot="10800000">
            <a:off x="3240350" y="2881875"/>
            <a:ext cx="552600" cy="729600"/>
          </a:xfrm>
          <a:prstGeom prst="straightConnector1">
            <a:avLst/>
          </a:prstGeom>
          <a:noFill/>
          <a:ln cap="flat" cmpd="sng" w="19050">
            <a:solidFill>
              <a:srgbClr val="CC0000"/>
            </a:solidFill>
            <a:prstDash val="solid"/>
            <a:round/>
            <a:headEnd len="med" w="med" type="none"/>
            <a:tailEnd len="med" w="med" type="none"/>
          </a:ln>
        </p:spPr>
      </p:cxnSp>
      <p:cxnSp>
        <p:nvCxnSpPr>
          <p:cNvPr id="89" name="Shape 89"/>
          <p:cNvCxnSpPr>
            <a:stCxn id="81" idx="0"/>
          </p:cNvCxnSpPr>
          <p:nvPr/>
        </p:nvCxnSpPr>
        <p:spPr>
          <a:xfrm flipH="1" rot="10800000">
            <a:off x="575125" y="3671000"/>
            <a:ext cx="474300" cy="708300"/>
          </a:xfrm>
          <a:prstGeom prst="straightConnector1">
            <a:avLst/>
          </a:prstGeom>
          <a:noFill/>
          <a:ln cap="flat" cmpd="sng" w="19050">
            <a:solidFill>
              <a:srgbClr val="CC0000"/>
            </a:solidFill>
            <a:prstDash val="solid"/>
            <a:round/>
            <a:headEnd len="med" w="med" type="none"/>
            <a:tailEnd len="med" w="med" type="none"/>
          </a:ln>
        </p:spPr>
      </p:cxnSp>
      <p:cxnSp>
        <p:nvCxnSpPr>
          <p:cNvPr id="90" name="Shape 90"/>
          <p:cNvCxnSpPr>
            <a:stCxn id="79" idx="2"/>
          </p:cNvCxnSpPr>
          <p:nvPr/>
        </p:nvCxnSpPr>
        <p:spPr>
          <a:xfrm flipH="1">
            <a:off x="4519088" y="1209975"/>
            <a:ext cx="352800" cy="1080300"/>
          </a:xfrm>
          <a:prstGeom prst="straightConnector1">
            <a:avLst/>
          </a:prstGeom>
          <a:noFill/>
          <a:ln cap="flat" cmpd="sng" w="19050">
            <a:solidFill>
              <a:srgbClr val="CC0000"/>
            </a:solidFill>
            <a:prstDash val="solid"/>
            <a:round/>
            <a:headEnd len="med" w="med" type="none"/>
            <a:tailEnd len="med" w="med" type="none"/>
          </a:ln>
        </p:spPr>
      </p:cxnSp>
      <p:sp>
        <p:nvSpPr>
          <p:cNvPr id="91" name="Shape 91"/>
          <p:cNvSpPr txBox="1"/>
          <p:nvPr/>
        </p:nvSpPr>
        <p:spPr>
          <a:xfrm>
            <a:off x="5727575" y="115375"/>
            <a:ext cx="3204300" cy="7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800">
                <a:solidFill>
                  <a:srgbClr val="990000"/>
                </a:solidFill>
                <a:latin typeface="Average"/>
                <a:ea typeface="Average"/>
                <a:cs typeface="Average"/>
                <a:sym typeface="Average"/>
              </a:rPr>
              <a:t>Satellite Overview</a:t>
            </a:r>
            <a:endParaRPr>
              <a:solidFill>
                <a:srgbClr val="990000"/>
              </a:solidFill>
              <a:latin typeface="Average"/>
              <a:ea typeface="Average"/>
              <a:cs typeface="Average"/>
              <a:sym typeface="Average"/>
            </a:endParaRPr>
          </a:p>
        </p:txBody>
      </p:sp>
      <p:cxnSp>
        <p:nvCxnSpPr>
          <p:cNvPr id="92" name="Shape 92"/>
          <p:cNvCxnSpPr/>
          <p:nvPr/>
        </p:nvCxnSpPr>
        <p:spPr>
          <a:xfrm>
            <a:off x="5432300" y="48975"/>
            <a:ext cx="8700" cy="5117700"/>
          </a:xfrm>
          <a:prstGeom prst="straightConnector1">
            <a:avLst/>
          </a:prstGeom>
          <a:noFill/>
          <a:ln cap="flat" cmpd="sng" w="9525">
            <a:solidFill>
              <a:srgbClr val="999999"/>
            </a:solidFill>
            <a:prstDash val="solid"/>
            <a:round/>
            <a:headEnd len="med" w="med" type="none"/>
            <a:tailEnd len="med" w="med" type="none"/>
          </a:ln>
        </p:spPr>
      </p:cxnSp>
      <p:sp>
        <p:nvSpPr>
          <p:cNvPr id="93" name="Shape 93"/>
          <p:cNvSpPr txBox="1"/>
          <p:nvPr/>
        </p:nvSpPr>
        <p:spPr>
          <a:xfrm>
            <a:off x="5517200" y="699775"/>
            <a:ext cx="3703200" cy="4138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100">
                <a:latin typeface="Times New Roman"/>
                <a:ea typeface="Times New Roman"/>
                <a:cs typeface="Times New Roman"/>
                <a:sym typeface="Times New Roman"/>
              </a:rPr>
              <a:t>Payload, Tau 2 640 IR Camera</a:t>
            </a:r>
            <a:r>
              <a:rPr b="1" lang="en" sz="1100">
                <a:solidFill>
                  <a:srgbClr val="000000"/>
                </a:solidFill>
                <a:latin typeface="Times New Roman"/>
                <a:ea typeface="Times New Roman"/>
                <a:cs typeface="Times New Roman"/>
                <a:sym typeface="Times New Roman"/>
              </a:rPr>
              <a:t>:</a:t>
            </a:r>
            <a:endParaRPr b="1" sz="1100">
              <a:solidFill>
                <a:srgbClr val="000000"/>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Pixel Resolution:</a:t>
            </a:r>
            <a:r>
              <a:rPr lang="en" sz="1000">
                <a:solidFill>
                  <a:srgbClr val="666666"/>
                </a:solidFill>
                <a:latin typeface="Times New Roman"/>
                <a:ea typeface="Times New Roman"/>
                <a:cs typeface="Times New Roman"/>
                <a:sym typeface="Times New Roman"/>
              </a:rPr>
              <a:t> 640 x 512 (Pixel size: 17μm)</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Image Resolution:</a:t>
            </a:r>
            <a:r>
              <a:rPr lang="en" sz="1000">
                <a:solidFill>
                  <a:srgbClr val="666666"/>
                </a:solidFill>
                <a:latin typeface="Times New Roman"/>
                <a:ea typeface="Times New Roman"/>
                <a:cs typeface="Times New Roman"/>
                <a:sym typeface="Times New Roman"/>
              </a:rPr>
              <a:t> 68 m/pixel (best), 110 m/pixel (worst)</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Field of View:</a:t>
            </a:r>
            <a:r>
              <a:rPr lang="en" sz="1000">
                <a:solidFill>
                  <a:srgbClr val="666666"/>
                </a:solidFill>
                <a:latin typeface="Times New Roman"/>
                <a:ea typeface="Times New Roman"/>
                <a:cs typeface="Times New Roman"/>
                <a:sym typeface="Times New Roman"/>
              </a:rPr>
              <a:t> 6.2° x 5° (43.5 x 35 km ground footprint)</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Thermal Resolution:</a:t>
            </a:r>
            <a:r>
              <a:rPr lang="en" sz="1000">
                <a:solidFill>
                  <a:srgbClr val="666666"/>
                </a:solidFill>
                <a:latin typeface="Times New Roman"/>
                <a:ea typeface="Times New Roman"/>
                <a:cs typeface="Times New Roman"/>
                <a:sym typeface="Times New Roman"/>
              </a:rPr>
              <a:t> &lt; 50mK</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Spectral Band:</a:t>
            </a:r>
            <a:r>
              <a:rPr lang="en" sz="1000">
                <a:solidFill>
                  <a:srgbClr val="666666"/>
                </a:solidFill>
                <a:latin typeface="Times New Roman"/>
                <a:ea typeface="Times New Roman"/>
                <a:cs typeface="Times New Roman"/>
                <a:sym typeface="Times New Roman"/>
              </a:rPr>
              <a:t> 7.5μm-13.5μm (non filtered)</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b="1" lang="en" sz="1100">
                <a:latin typeface="Times New Roman"/>
                <a:ea typeface="Times New Roman"/>
                <a:cs typeface="Times New Roman"/>
                <a:sym typeface="Times New Roman"/>
              </a:rPr>
              <a:t>Attitude Control: </a:t>
            </a:r>
            <a:endParaRPr b="1" sz="1100">
              <a:solidFill>
                <a:srgbClr val="000000"/>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Attitude Control:</a:t>
            </a:r>
            <a:r>
              <a:rPr lang="en" sz="1000">
                <a:solidFill>
                  <a:srgbClr val="666666"/>
                </a:solidFill>
                <a:latin typeface="Times New Roman"/>
                <a:ea typeface="Times New Roman"/>
                <a:cs typeface="Times New Roman"/>
                <a:sym typeface="Times New Roman"/>
              </a:rPr>
              <a:t> (3) Reaction Wheels, (3) Magnetorquers </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Position Monitoring: </a:t>
            </a:r>
            <a:r>
              <a:rPr lang="en" sz="1000">
                <a:solidFill>
                  <a:srgbClr val="666666"/>
                </a:solidFill>
                <a:latin typeface="Times New Roman"/>
                <a:ea typeface="Times New Roman"/>
                <a:cs typeface="Times New Roman"/>
                <a:sym typeface="Times New Roman"/>
              </a:rPr>
              <a:t>Sun Sensors, IR Earth Limb Sensors </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Pointing Accuracy:</a:t>
            </a:r>
            <a:r>
              <a:rPr lang="en" sz="1000">
                <a:solidFill>
                  <a:srgbClr val="666666"/>
                </a:solidFill>
                <a:latin typeface="Times New Roman"/>
                <a:ea typeface="Times New Roman"/>
                <a:cs typeface="Times New Roman"/>
                <a:sym typeface="Times New Roman"/>
              </a:rPr>
              <a:t> 0.5° (during imaging)</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b="1" lang="en" sz="1100">
                <a:latin typeface="Times New Roman"/>
                <a:ea typeface="Times New Roman"/>
                <a:cs typeface="Times New Roman"/>
                <a:sym typeface="Times New Roman"/>
              </a:rPr>
              <a:t>Communications</a:t>
            </a:r>
            <a:r>
              <a:rPr b="1" lang="en" sz="1100">
                <a:solidFill>
                  <a:srgbClr val="000000"/>
                </a:solidFill>
                <a:latin typeface="Times New Roman"/>
                <a:ea typeface="Times New Roman"/>
                <a:cs typeface="Times New Roman"/>
                <a:sym typeface="Times New Roman"/>
              </a:rPr>
              <a:t>:</a:t>
            </a:r>
            <a:endParaRPr b="1" sz="1100">
              <a:solidFill>
                <a:srgbClr val="000000"/>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Science Downlink: </a:t>
            </a:r>
            <a:r>
              <a:rPr lang="en" sz="1000">
                <a:solidFill>
                  <a:srgbClr val="666666"/>
                </a:solidFill>
                <a:latin typeface="Times New Roman"/>
                <a:ea typeface="Times New Roman"/>
                <a:cs typeface="Times New Roman"/>
                <a:sym typeface="Times New Roman"/>
              </a:rPr>
              <a:t>S Amateur Bands (2402.5 MHz)</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Command Uplink:</a:t>
            </a:r>
            <a:r>
              <a:rPr lang="en" sz="1000">
                <a:solidFill>
                  <a:srgbClr val="666666"/>
                </a:solidFill>
                <a:latin typeface="Times New Roman"/>
                <a:ea typeface="Times New Roman"/>
                <a:cs typeface="Times New Roman"/>
                <a:sym typeface="Times New Roman"/>
              </a:rPr>
              <a:t> UHF Amateur Bands (437.35 MHz)</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i="1" lang="en" sz="1000" u="sng">
                <a:solidFill>
                  <a:srgbClr val="666666"/>
                </a:solidFill>
                <a:latin typeface="Times New Roman"/>
                <a:ea typeface="Times New Roman"/>
                <a:cs typeface="Times New Roman"/>
                <a:sym typeface="Times New Roman"/>
              </a:rPr>
              <a:t>Clock &amp; Position Monitoring:</a:t>
            </a:r>
            <a:r>
              <a:rPr lang="en" sz="1000">
                <a:solidFill>
                  <a:srgbClr val="666666"/>
                </a:solidFill>
                <a:latin typeface="Times New Roman"/>
                <a:ea typeface="Times New Roman"/>
                <a:cs typeface="Times New Roman"/>
                <a:sym typeface="Times New Roman"/>
              </a:rPr>
              <a:t> OEM615 GPS Receiver</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latin typeface="Times New Roman"/>
              <a:ea typeface="Times New Roman"/>
              <a:cs typeface="Times New Roman"/>
              <a:sym typeface="Times New Roman"/>
            </a:endParaRPr>
          </a:p>
          <a:p>
            <a:pPr indent="0" lvl="0" marL="0" rtl="0">
              <a:spcBef>
                <a:spcPts val="0"/>
              </a:spcBef>
              <a:spcAft>
                <a:spcPts val="0"/>
              </a:spcAft>
              <a:buNone/>
            </a:pPr>
            <a:r>
              <a:rPr b="1" lang="en" sz="1000">
                <a:latin typeface="Times New Roman"/>
                <a:ea typeface="Times New Roman"/>
                <a:cs typeface="Times New Roman"/>
                <a:sym typeface="Times New Roman"/>
              </a:rPr>
              <a:t>Power</a:t>
            </a:r>
            <a:endParaRPr b="1" sz="1000">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40 Whr Battery </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EPS for power distribution </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latin typeface="Times New Roman"/>
              <a:ea typeface="Times New Roman"/>
              <a:cs typeface="Times New Roman"/>
              <a:sym typeface="Times New Roman"/>
            </a:endParaRPr>
          </a:p>
          <a:p>
            <a:pPr indent="0" lvl="0" marL="0" rtl="0">
              <a:spcBef>
                <a:spcPts val="0"/>
              </a:spcBef>
              <a:spcAft>
                <a:spcPts val="0"/>
              </a:spcAft>
              <a:buNone/>
            </a:pPr>
            <a:r>
              <a:rPr b="1" lang="en" sz="1000">
                <a:latin typeface="Times New Roman"/>
                <a:ea typeface="Times New Roman"/>
                <a:cs typeface="Times New Roman"/>
                <a:sym typeface="Times New Roman"/>
              </a:rPr>
              <a:t>Cabling &amp; Data Interfaces </a:t>
            </a:r>
            <a:endParaRPr b="1" sz="1000">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Interface board used for cable routing and data storage</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nvSpPr>
        <p:spPr>
          <a:xfrm>
            <a:off x="28050" y="179825"/>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800">
                <a:solidFill>
                  <a:srgbClr val="990000"/>
                </a:solidFill>
                <a:latin typeface="Average"/>
                <a:ea typeface="Average"/>
                <a:cs typeface="Average"/>
                <a:sym typeface="Average"/>
              </a:rPr>
              <a:t>Concept of Operations </a:t>
            </a:r>
            <a:endParaRPr sz="2800">
              <a:solidFill>
                <a:srgbClr val="990000"/>
              </a:solidFill>
              <a:latin typeface="Average"/>
              <a:ea typeface="Average"/>
              <a:cs typeface="Average"/>
              <a:sym typeface="Average"/>
            </a:endParaRPr>
          </a:p>
        </p:txBody>
      </p:sp>
      <p:sp>
        <p:nvSpPr>
          <p:cNvPr id="99" name="Shape 99"/>
          <p:cNvSpPr txBox="1"/>
          <p:nvPr/>
        </p:nvSpPr>
        <p:spPr>
          <a:xfrm>
            <a:off x="8548658" y="48156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pic>
        <p:nvPicPr>
          <p:cNvPr id="100" name="Shape 100"/>
          <p:cNvPicPr preferRelativeResize="0"/>
          <p:nvPr/>
        </p:nvPicPr>
        <p:blipFill rotWithShape="1">
          <a:blip r:embed="rId3">
            <a:alphaModFix/>
          </a:blip>
          <a:srcRect b="0" l="2305" r="0" t="0"/>
          <a:stretch/>
        </p:blipFill>
        <p:spPr>
          <a:xfrm>
            <a:off x="4572975" y="981125"/>
            <a:ext cx="4524375" cy="3727600"/>
          </a:xfrm>
          <a:prstGeom prst="rect">
            <a:avLst/>
          </a:prstGeom>
          <a:noFill/>
          <a:ln>
            <a:noFill/>
          </a:ln>
        </p:spPr>
      </p:pic>
      <p:sp>
        <p:nvSpPr>
          <p:cNvPr id="101" name="Shape 101"/>
          <p:cNvSpPr txBox="1"/>
          <p:nvPr/>
        </p:nvSpPr>
        <p:spPr>
          <a:xfrm>
            <a:off x="217750" y="1002550"/>
            <a:ext cx="4153200" cy="3828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latin typeface="Times New Roman"/>
                <a:ea typeface="Times New Roman"/>
                <a:cs typeface="Times New Roman"/>
                <a:sym typeface="Times New Roman"/>
              </a:rPr>
              <a:t>Event A: Idle Mode</a:t>
            </a:r>
            <a:endParaRPr b="1" sz="1200">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Housekeeping data collection, health beacons, UHF command uplink  </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Duration:</a:t>
            </a:r>
            <a:r>
              <a:rPr lang="en" sz="1000">
                <a:solidFill>
                  <a:srgbClr val="666666"/>
                </a:solidFill>
                <a:latin typeface="Times New Roman"/>
                <a:ea typeface="Times New Roman"/>
                <a:cs typeface="Times New Roman"/>
                <a:sym typeface="Times New Roman"/>
              </a:rPr>
              <a:t> Default mode</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Orientation: </a:t>
            </a:r>
            <a:r>
              <a:rPr lang="en" sz="1000">
                <a:solidFill>
                  <a:srgbClr val="666666"/>
                </a:solidFill>
                <a:latin typeface="Times New Roman"/>
                <a:ea typeface="Times New Roman"/>
                <a:cs typeface="Times New Roman"/>
                <a:sym typeface="Times New Roman"/>
              </a:rPr>
              <a:t>on-Nadir pointing, sun favoring</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latin typeface="Times New Roman"/>
              <a:ea typeface="Times New Roman"/>
              <a:cs typeface="Times New Roman"/>
              <a:sym typeface="Times New Roman"/>
            </a:endParaRPr>
          </a:p>
          <a:p>
            <a:pPr indent="0" lvl="0" marL="0" rtl="0">
              <a:spcBef>
                <a:spcPts val="0"/>
              </a:spcBef>
              <a:spcAft>
                <a:spcPts val="0"/>
              </a:spcAft>
              <a:buNone/>
            </a:pPr>
            <a:r>
              <a:rPr b="1" lang="en" sz="1200">
                <a:latin typeface="Times New Roman"/>
                <a:ea typeface="Times New Roman"/>
                <a:cs typeface="Times New Roman"/>
                <a:sym typeface="Times New Roman"/>
              </a:rPr>
              <a:t>Event B: Science Mode</a:t>
            </a:r>
            <a:endParaRPr b="1" sz="1200">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Images are taken of target US cities</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Duration</a:t>
            </a:r>
            <a:r>
              <a:rPr lang="en" sz="1000">
                <a:solidFill>
                  <a:srgbClr val="666666"/>
                </a:solidFill>
                <a:latin typeface="Times New Roman"/>
                <a:ea typeface="Times New Roman"/>
                <a:cs typeface="Times New Roman"/>
                <a:sym typeface="Times New Roman"/>
              </a:rPr>
              <a:t>: 15 min (max)</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N</a:t>
            </a:r>
            <a:r>
              <a:rPr lang="en" sz="1000">
                <a:solidFill>
                  <a:srgbClr val="666666"/>
                </a:solidFill>
                <a:latin typeface="Times New Roman"/>
                <a:ea typeface="Times New Roman"/>
                <a:cs typeface="Times New Roman"/>
                <a:sym typeface="Times New Roman"/>
              </a:rPr>
              <a:t>adir pointing, sun favoring </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000">
              <a:latin typeface="Times New Roman"/>
              <a:ea typeface="Times New Roman"/>
              <a:cs typeface="Times New Roman"/>
              <a:sym typeface="Times New Roman"/>
            </a:endParaRPr>
          </a:p>
          <a:p>
            <a:pPr indent="0" lvl="0" marL="0" rtl="0">
              <a:spcBef>
                <a:spcPts val="0"/>
              </a:spcBef>
              <a:spcAft>
                <a:spcPts val="0"/>
              </a:spcAft>
              <a:buNone/>
            </a:pPr>
            <a:r>
              <a:rPr b="1" lang="en" sz="1200">
                <a:latin typeface="Times New Roman"/>
                <a:ea typeface="Times New Roman"/>
                <a:cs typeface="Times New Roman"/>
                <a:sym typeface="Times New Roman"/>
              </a:rPr>
              <a:t>Event C: S-Band Transmission Mode</a:t>
            </a:r>
            <a:endParaRPr b="1" sz="1200">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Occurs 3x/week, only during the day (need sun sensors)</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Duration:</a:t>
            </a:r>
            <a:r>
              <a:rPr lang="en" sz="1000">
                <a:solidFill>
                  <a:srgbClr val="666666"/>
                </a:solidFill>
                <a:latin typeface="Times New Roman"/>
                <a:ea typeface="Times New Roman"/>
                <a:cs typeface="Times New Roman"/>
                <a:sym typeface="Times New Roman"/>
              </a:rPr>
              <a:t> 5 min (typ)</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Satellite is parallel to the earth, sun favoring with tracking to the ASU ground station</a:t>
            </a:r>
            <a:endParaRPr sz="1000">
              <a:solidFill>
                <a:srgbClr val="666666"/>
              </a:solidFill>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Event D: Safe Mode</a:t>
            </a:r>
            <a:endParaRPr b="1" sz="1200">
              <a:solidFill>
                <a:schemeClr val="dk1"/>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Lowest amount of power is consumed - only components required for survival are on until otherwise commanded by mission operators </a:t>
            </a:r>
            <a:endParaRPr sz="1000">
              <a:solidFill>
                <a:srgbClr val="666666"/>
              </a:solidFill>
              <a:latin typeface="Times New Roman"/>
              <a:ea typeface="Times New Roman"/>
              <a:cs typeface="Times New Roman"/>
              <a:sym typeface="Times New Roman"/>
            </a:endParaRPr>
          </a:p>
          <a:p>
            <a:pPr indent="-292100" lvl="0" marL="457200" rtl="0">
              <a:spcBef>
                <a:spcPts val="0"/>
              </a:spcBef>
              <a:spcAft>
                <a:spcPts val="0"/>
              </a:spcAft>
              <a:buClr>
                <a:srgbClr val="666666"/>
              </a:buClr>
              <a:buSzPts val="1000"/>
              <a:buChar char="●"/>
            </a:pPr>
            <a:r>
              <a:rPr b="1" lang="en" sz="1000">
                <a:solidFill>
                  <a:srgbClr val="666666"/>
                </a:solidFill>
                <a:latin typeface="Times New Roman"/>
                <a:ea typeface="Times New Roman"/>
                <a:cs typeface="Times New Roman"/>
                <a:sym typeface="Times New Roman"/>
              </a:rPr>
              <a:t>Orientation: </a:t>
            </a:r>
            <a:r>
              <a:rPr lang="en" sz="1000">
                <a:solidFill>
                  <a:srgbClr val="666666"/>
                </a:solidFill>
                <a:latin typeface="Times New Roman"/>
                <a:ea typeface="Times New Roman"/>
                <a:cs typeface="Times New Roman"/>
                <a:sym typeface="Times New Roman"/>
              </a:rPr>
              <a:t>Nadir </a:t>
            </a:r>
            <a:endParaRPr sz="1000">
              <a:latin typeface="Times New Roman"/>
              <a:ea typeface="Times New Roman"/>
              <a:cs typeface="Times New Roman"/>
              <a:sym typeface="Times New Roman"/>
            </a:endParaRPr>
          </a:p>
        </p:txBody>
      </p:sp>
      <p:sp>
        <p:nvSpPr>
          <p:cNvPr id="102" name="Shape 102"/>
          <p:cNvSpPr txBox="1"/>
          <p:nvPr/>
        </p:nvSpPr>
        <p:spPr>
          <a:xfrm>
            <a:off x="4591925" y="904925"/>
            <a:ext cx="1069200" cy="33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00"/>
                </a:solidFill>
              </a:rPr>
              <a:t>Daylight</a:t>
            </a:r>
            <a:endParaRPr>
              <a:solidFill>
                <a:srgbClr val="FFFF00"/>
              </a:solidFill>
            </a:endParaRPr>
          </a:p>
        </p:txBody>
      </p:sp>
      <p:sp>
        <p:nvSpPr>
          <p:cNvPr id="103" name="Shape 103"/>
          <p:cNvSpPr txBox="1"/>
          <p:nvPr/>
        </p:nvSpPr>
        <p:spPr>
          <a:xfrm>
            <a:off x="7934300" y="1030300"/>
            <a:ext cx="1069200" cy="33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00"/>
                </a:solidFill>
              </a:rPr>
              <a:t>Eclipse</a:t>
            </a:r>
            <a:endParaRPr>
              <a:solidFill>
                <a:srgbClr val="FFFF00"/>
              </a:solidFill>
            </a:endParaRPr>
          </a:p>
        </p:txBody>
      </p:sp>
      <p:sp>
        <p:nvSpPr>
          <p:cNvPr id="104" name="Shape 104"/>
          <p:cNvSpPr txBox="1"/>
          <p:nvPr/>
        </p:nvSpPr>
        <p:spPr>
          <a:xfrm>
            <a:off x="5448925" y="1002550"/>
            <a:ext cx="687900" cy="266100"/>
          </a:xfrm>
          <a:prstGeom prst="rect">
            <a:avLst/>
          </a:prstGeom>
          <a:solidFill>
            <a:srgbClr val="000000"/>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Event D</a:t>
            </a:r>
            <a:endParaRPr sz="1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142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00"/>
                </a:solidFill>
                <a:latin typeface="Average"/>
                <a:ea typeface="Average"/>
                <a:cs typeface="Average"/>
                <a:sym typeface="Average"/>
              </a:rPr>
              <a:t>How we Break Down </a:t>
            </a:r>
            <a:endParaRPr>
              <a:solidFill>
                <a:srgbClr val="990000"/>
              </a:solidFill>
              <a:latin typeface="Average"/>
              <a:ea typeface="Average"/>
              <a:cs typeface="Average"/>
              <a:sym typeface="Average"/>
            </a:endParaRPr>
          </a:p>
        </p:txBody>
      </p:sp>
      <p:sp>
        <p:nvSpPr>
          <p:cNvPr id="110" name="Shape 110"/>
          <p:cNvSpPr txBox="1"/>
          <p:nvPr>
            <p:ph idx="1" type="body"/>
          </p:nvPr>
        </p:nvSpPr>
        <p:spPr>
          <a:xfrm>
            <a:off x="119925" y="982650"/>
            <a:ext cx="4444200" cy="37644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Font typeface="Times New Roman"/>
              <a:buChar char="●"/>
            </a:pPr>
            <a:r>
              <a:rPr lang="en" sz="1200">
                <a:latin typeface="Times New Roman"/>
                <a:ea typeface="Times New Roman"/>
                <a:cs typeface="Times New Roman"/>
                <a:sym typeface="Times New Roman"/>
              </a:rPr>
              <a:t>ADCS </a:t>
            </a:r>
            <a:endParaRPr sz="12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Gain tuning &amp; verification </a:t>
            </a:r>
            <a:endParaRPr sz="1000">
              <a:latin typeface="Times New Roman"/>
              <a:ea typeface="Times New Roman"/>
              <a:cs typeface="Times New Roman"/>
              <a:sym typeface="Times New Roman"/>
            </a:endParaRPr>
          </a:p>
          <a:p>
            <a:pPr indent="-304800" lvl="1" marL="914400" rtl="0">
              <a:spcBef>
                <a:spcPts val="0"/>
              </a:spcBef>
              <a:spcAft>
                <a:spcPts val="0"/>
              </a:spcAft>
              <a:buClr>
                <a:srgbClr val="000000"/>
              </a:buClr>
              <a:buSzPts val="1200"/>
              <a:buFont typeface="Times New Roman"/>
              <a:buChar char="○"/>
            </a:pPr>
            <a:r>
              <a:rPr lang="en" sz="1000">
                <a:latin typeface="Times New Roman"/>
                <a:ea typeface="Times New Roman"/>
                <a:cs typeface="Times New Roman"/>
                <a:sym typeface="Times New Roman"/>
              </a:rPr>
              <a:t>Pointing accuracy &amp; stability analyses</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04800" lvl="0" marL="457200" rtl="0">
              <a:spcBef>
                <a:spcPts val="0"/>
              </a:spcBef>
              <a:spcAft>
                <a:spcPts val="0"/>
              </a:spcAft>
              <a:buSzPts val="1200"/>
              <a:buFont typeface="Times New Roman"/>
              <a:buChar char="●"/>
            </a:pPr>
            <a:r>
              <a:rPr lang="en" sz="1200">
                <a:latin typeface="Times New Roman"/>
                <a:ea typeface="Times New Roman"/>
                <a:cs typeface="Times New Roman"/>
                <a:sym typeface="Times New Roman"/>
              </a:rPr>
              <a:t>Comms  </a:t>
            </a:r>
            <a:endParaRPr sz="1200">
              <a:latin typeface="Times New Roman"/>
              <a:ea typeface="Times New Roman"/>
              <a:cs typeface="Times New Roman"/>
              <a:sym typeface="Times New Roman"/>
            </a:endParaRPr>
          </a:p>
          <a:p>
            <a:pPr indent="-304800" lvl="1" marL="914400" rtl="0">
              <a:spcBef>
                <a:spcPts val="0"/>
              </a:spcBef>
              <a:spcAft>
                <a:spcPts val="0"/>
              </a:spcAft>
              <a:buClr>
                <a:srgbClr val="000000"/>
              </a:buClr>
              <a:buSzPts val="1200"/>
              <a:buFont typeface="Times New Roman"/>
              <a:buChar char="○"/>
            </a:pPr>
            <a:r>
              <a:rPr lang="en" sz="1000">
                <a:latin typeface="Times New Roman"/>
                <a:ea typeface="Times New Roman"/>
                <a:cs typeface="Times New Roman"/>
                <a:sym typeface="Times New Roman"/>
              </a:rPr>
              <a:t>Integrates ground station/satellite hardware - verifies link budget</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04800" lvl="0" marL="457200" rtl="0">
              <a:spcBef>
                <a:spcPts val="0"/>
              </a:spcBef>
              <a:spcAft>
                <a:spcPts val="0"/>
              </a:spcAft>
              <a:buSzPts val="1200"/>
              <a:buFont typeface="Times New Roman"/>
              <a:buChar char="●"/>
            </a:pPr>
            <a:r>
              <a:rPr lang="en" sz="1200">
                <a:latin typeface="Times New Roman"/>
                <a:ea typeface="Times New Roman"/>
                <a:cs typeface="Times New Roman"/>
                <a:sym typeface="Times New Roman"/>
              </a:rPr>
              <a:t>EPS  </a:t>
            </a:r>
            <a:endParaRPr sz="12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Power budget &amp; EPS management </a:t>
            </a:r>
            <a:endParaRPr sz="10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Interface board</a:t>
            </a:r>
            <a:endParaRPr sz="1000">
              <a:latin typeface="Times New Roman"/>
              <a:ea typeface="Times New Roman"/>
              <a:cs typeface="Times New Roman"/>
              <a:sym typeface="Times New Roman"/>
            </a:endParaRPr>
          </a:p>
          <a:p>
            <a:pPr indent="-304800" lvl="0" marL="457200" rtl="0">
              <a:spcBef>
                <a:spcPts val="0"/>
              </a:spcBef>
              <a:spcAft>
                <a:spcPts val="0"/>
              </a:spcAft>
              <a:buSzPts val="1200"/>
              <a:buFont typeface="Times New Roman"/>
              <a:buChar char="●"/>
            </a:pPr>
            <a:r>
              <a:rPr lang="en" sz="1200">
                <a:latin typeface="Times New Roman"/>
                <a:ea typeface="Times New Roman"/>
                <a:cs typeface="Times New Roman"/>
                <a:sym typeface="Times New Roman"/>
              </a:rPr>
              <a:t>Mission Ops  </a:t>
            </a:r>
            <a:endParaRPr sz="12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Schedule </a:t>
            </a:r>
            <a:r>
              <a:rPr lang="en" sz="1000">
                <a:latin typeface="Times New Roman"/>
                <a:ea typeface="Times New Roman"/>
                <a:cs typeface="Times New Roman"/>
                <a:sym typeface="Times New Roman"/>
              </a:rPr>
              <a:t>planning</a:t>
            </a:r>
            <a:r>
              <a:rPr lang="en" sz="1000">
                <a:latin typeface="Times New Roman"/>
                <a:ea typeface="Times New Roman"/>
                <a:cs typeface="Times New Roman"/>
                <a:sym typeface="Times New Roman"/>
              </a:rPr>
              <a:t> (NAIF &amp; JMars)</a:t>
            </a:r>
            <a:endParaRPr sz="10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Telemetry </a:t>
            </a:r>
            <a:r>
              <a:rPr lang="en" sz="1000">
                <a:latin typeface="Times New Roman"/>
                <a:ea typeface="Times New Roman"/>
                <a:cs typeface="Times New Roman"/>
                <a:sym typeface="Times New Roman"/>
              </a:rPr>
              <a:t>management (COSMOS)</a:t>
            </a:r>
            <a:endParaRPr sz="1000">
              <a:latin typeface="Times New Roman"/>
              <a:ea typeface="Times New Roman"/>
              <a:cs typeface="Times New Roman"/>
              <a:sym typeface="Times New Roman"/>
            </a:endParaRPr>
          </a:p>
          <a:p>
            <a:pPr indent="-304800" lvl="0" marL="457200" rtl="0">
              <a:spcBef>
                <a:spcPts val="0"/>
              </a:spcBef>
              <a:spcAft>
                <a:spcPts val="0"/>
              </a:spcAft>
              <a:buClr>
                <a:schemeClr val="dk2"/>
              </a:buClr>
              <a:buSzPts val="1200"/>
              <a:buFont typeface="Times New Roman"/>
              <a:buChar char="●"/>
            </a:pPr>
            <a:r>
              <a:rPr lang="en" sz="1200">
                <a:latin typeface="Times New Roman"/>
                <a:ea typeface="Times New Roman"/>
                <a:cs typeface="Times New Roman"/>
                <a:sym typeface="Times New Roman"/>
              </a:rPr>
              <a:t>Payload</a:t>
            </a:r>
            <a:endParaRPr sz="1200">
              <a:latin typeface="Times New Roman"/>
              <a:ea typeface="Times New Roman"/>
              <a:cs typeface="Times New Roman"/>
              <a:sym typeface="Times New Roman"/>
            </a:endParaRPr>
          </a:p>
          <a:p>
            <a:pPr indent="-292100" lvl="1" marL="914400" rtl="0">
              <a:spcBef>
                <a:spcPts val="0"/>
              </a:spcBef>
              <a:spcAft>
                <a:spcPts val="0"/>
              </a:spcAft>
              <a:buClr>
                <a:schemeClr val="dk1"/>
              </a:buClr>
              <a:buSzPts val="1000"/>
              <a:buFont typeface="Times New Roman"/>
              <a:buChar char="○"/>
            </a:pPr>
            <a:r>
              <a:rPr lang="en" sz="1000">
                <a:latin typeface="Times New Roman"/>
                <a:ea typeface="Times New Roman"/>
                <a:cs typeface="Times New Roman"/>
                <a:sym typeface="Times New Roman"/>
              </a:rPr>
              <a:t>Determines how the payload operates and how it affects the science objective</a:t>
            </a:r>
            <a:endParaRPr sz="1000">
              <a:latin typeface="Times New Roman"/>
              <a:ea typeface="Times New Roman"/>
              <a:cs typeface="Times New Roman"/>
              <a:sym typeface="Times New Roman"/>
            </a:endParaRPr>
          </a:p>
          <a:p>
            <a:pPr indent="-304800" lvl="0" marL="457200" rtl="0">
              <a:spcBef>
                <a:spcPts val="0"/>
              </a:spcBef>
              <a:spcAft>
                <a:spcPts val="0"/>
              </a:spcAft>
              <a:buClr>
                <a:schemeClr val="dk2"/>
              </a:buClr>
              <a:buSzPts val="1200"/>
              <a:buFont typeface="Times New Roman"/>
              <a:buChar char="●"/>
            </a:pPr>
            <a:r>
              <a:rPr lang="en" sz="1200">
                <a:latin typeface="Times New Roman"/>
                <a:ea typeface="Times New Roman"/>
                <a:cs typeface="Times New Roman"/>
                <a:sym typeface="Times New Roman"/>
              </a:rPr>
              <a:t>Software</a:t>
            </a:r>
            <a:endParaRPr sz="1200">
              <a:latin typeface="Times New Roman"/>
              <a:ea typeface="Times New Roman"/>
              <a:cs typeface="Times New Roman"/>
              <a:sym typeface="Times New Roman"/>
            </a:endParaRPr>
          </a:p>
          <a:p>
            <a:pPr indent="-304800" lvl="1" marL="914400" rtl="0">
              <a:spcBef>
                <a:spcPts val="0"/>
              </a:spcBef>
              <a:spcAft>
                <a:spcPts val="0"/>
              </a:spcAft>
              <a:buClr>
                <a:schemeClr val="dk1"/>
              </a:buClr>
              <a:buSzPts val="1200"/>
              <a:buFont typeface="Times New Roman"/>
              <a:buChar char="○"/>
            </a:pPr>
            <a:r>
              <a:rPr lang="en" sz="1000">
                <a:latin typeface="Times New Roman"/>
                <a:ea typeface="Times New Roman"/>
                <a:cs typeface="Times New Roman"/>
                <a:sym typeface="Times New Roman"/>
              </a:rPr>
              <a:t>software/hardware integration </a:t>
            </a:r>
            <a:endParaRPr sz="1000">
              <a:latin typeface="Times New Roman"/>
              <a:ea typeface="Times New Roman"/>
              <a:cs typeface="Times New Roman"/>
              <a:sym typeface="Times New Roman"/>
            </a:endParaRPr>
          </a:p>
          <a:p>
            <a:pPr indent="-292100" lvl="1" marL="914400" rtl="0">
              <a:spcBef>
                <a:spcPts val="0"/>
              </a:spcBef>
              <a:spcAft>
                <a:spcPts val="0"/>
              </a:spcAft>
              <a:buClr>
                <a:srgbClr val="000000"/>
              </a:buClr>
              <a:buSzPts val="1000"/>
              <a:buFont typeface="Times New Roman"/>
              <a:buChar char="○"/>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p:txBody>
      </p:sp>
      <p:sp>
        <p:nvSpPr>
          <p:cNvPr id="111" name="Shape 111"/>
          <p:cNvSpPr txBox="1"/>
          <p:nvPr/>
        </p:nvSpPr>
        <p:spPr>
          <a:xfrm>
            <a:off x="4686300" y="1075175"/>
            <a:ext cx="4332900" cy="1749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 Structures </a:t>
            </a:r>
            <a:endParaRPr sz="1200">
              <a:solidFill>
                <a:schemeClr val="dk2"/>
              </a:solidFill>
              <a:latin typeface="Times New Roman"/>
              <a:ea typeface="Times New Roman"/>
              <a:cs typeface="Times New Roman"/>
              <a:sym typeface="Times New Roman"/>
            </a:endParaRPr>
          </a:p>
          <a:p>
            <a:pPr indent="-292100" lvl="1" marL="914400" rtl="0">
              <a:lnSpc>
                <a:spcPct val="115000"/>
              </a:lnSpc>
              <a:spcBef>
                <a:spcPts val="0"/>
              </a:spcBef>
              <a:spcAft>
                <a:spcPts val="0"/>
              </a:spcAft>
              <a:buClr>
                <a:schemeClr val="dk1"/>
              </a:buClr>
              <a:buSzPts val="1000"/>
              <a:buFont typeface="Times New Roman"/>
              <a:buChar char="○"/>
            </a:pPr>
            <a:r>
              <a:rPr lang="en" sz="1000">
                <a:solidFill>
                  <a:schemeClr val="dk2"/>
                </a:solidFill>
                <a:latin typeface="Times New Roman"/>
                <a:ea typeface="Times New Roman"/>
                <a:cs typeface="Times New Roman"/>
                <a:sym typeface="Times New Roman"/>
              </a:rPr>
              <a:t>Develops satellite chassis &amp; mounting brackets</a:t>
            </a:r>
            <a:endParaRPr sz="1000">
              <a:solidFill>
                <a:schemeClr val="dk2"/>
              </a:solidFill>
              <a:latin typeface="Times New Roman"/>
              <a:ea typeface="Times New Roman"/>
              <a:cs typeface="Times New Roman"/>
              <a:sym typeface="Times New Roman"/>
            </a:endParaRPr>
          </a:p>
          <a:p>
            <a:pPr indent="-304800" lvl="0" marL="457200" rtl="0">
              <a:lnSpc>
                <a:spcPct val="115000"/>
              </a:lnSpc>
              <a:spcBef>
                <a:spcPts val="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Systems/Management</a:t>
            </a:r>
            <a:endParaRPr sz="1200">
              <a:solidFill>
                <a:schemeClr val="dk2"/>
              </a:solidFill>
              <a:latin typeface="Times New Roman"/>
              <a:ea typeface="Times New Roman"/>
              <a:cs typeface="Times New Roman"/>
              <a:sym typeface="Times New Roman"/>
            </a:endParaRPr>
          </a:p>
          <a:p>
            <a:pPr indent="-292100" lvl="1" marL="914400" rtl="0">
              <a:lnSpc>
                <a:spcPct val="115000"/>
              </a:lnSpc>
              <a:spcBef>
                <a:spcPts val="0"/>
              </a:spcBef>
              <a:spcAft>
                <a:spcPts val="0"/>
              </a:spcAft>
              <a:buClr>
                <a:schemeClr val="dk1"/>
              </a:buClr>
              <a:buSzPts val="1000"/>
              <a:buFont typeface="Times New Roman"/>
              <a:buChar char="○"/>
            </a:pPr>
            <a:r>
              <a:rPr lang="en" sz="1000">
                <a:solidFill>
                  <a:schemeClr val="dk2"/>
                </a:solidFill>
                <a:latin typeface="Times New Roman"/>
                <a:ea typeface="Times New Roman"/>
                <a:cs typeface="Times New Roman"/>
                <a:sym typeface="Times New Roman"/>
              </a:rPr>
              <a:t>Schedule, project management, environmental testing </a:t>
            </a:r>
            <a:endParaRPr sz="1000">
              <a:solidFill>
                <a:schemeClr val="dk2"/>
              </a:solidFill>
              <a:latin typeface="Times New Roman"/>
              <a:ea typeface="Times New Roman"/>
              <a:cs typeface="Times New Roman"/>
              <a:sym typeface="Times New Roman"/>
            </a:endParaRPr>
          </a:p>
          <a:p>
            <a:pPr indent="-304800" lvl="1" marL="914400" rtl="0">
              <a:lnSpc>
                <a:spcPct val="115000"/>
              </a:lnSpc>
              <a:spcBef>
                <a:spcPts val="0"/>
              </a:spcBef>
              <a:spcAft>
                <a:spcPts val="0"/>
              </a:spcAft>
              <a:buClr>
                <a:schemeClr val="dk1"/>
              </a:buClr>
              <a:buSzPts val="1200"/>
              <a:buFont typeface="Times New Roman"/>
              <a:buChar char="○"/>
            </a:pPr>
            <a:r>
              <a:rPr lang="en" sz="1000">
                <a:solidFill>
                  <a:schemeClr val="dk2"/>
                </a:solidFill>
                <a:latin typeface="Times New Roman"/>
                <a:ea typeface="Times New Roman"/>
                <a:cs typeface="Times New Roman"/>
                <a:sym typeface="Times New Roman"/>
              </a:rPr>
              <a:t>Fills in the gaps</a:t>
            </a:r>
            <a:r>
              <a:rPr lang="en" sz="1200">
                <a:solidFill>
                  <a:schemeClr val="dk2"/>
                </a:solidFill>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a:p>
            <a:pPr indent="-304800" lvl="0" marL="457200" rtl="0">
              <a:lnSpc>
                <a:spcPct val="115000"/>
              </a:lnSpc>
              <a:spcBef>
                <a:spcPts val="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Thermal </a:t>
            </a:r>
            <a:endParaRPr sz="1200">
              <a:solidFill>
                <a:schemeClr val="dk2"/>
              </a:solidFill>
              <a:latin typeface="Times New Roman"/>
              <a:ea typeface="Times New Roman"/>
              <a:cs typeface="Times New Roman"/>
              <a:sym typeface="Times New Roman"/>
            </a:endParaRPr>
          </a:p>
          <a:p>
            <a:pPr indent="-292100" lvl="1" marL="914400" rtl="0">
              <a:lnSpc>
                <a:spcPct val="115000"/>
              </a:lnSpc>
              <a:spcBef>
                <a:spcPts val="0"/>
              </a:spcBef>
              <a:spcAft>
                <a:spcPts val="0"/>
              </a:spcAft>
              <a:buClr>
                <a:schemeClr val="dk1"/>
              </a:buClr>
              <a:buSzPts val="1000"/>
              <a:buFont typeface="Times New Roman"/>
              <a:buChar char="○"/>
            </a:pPr>
            <a:r>
              <a:rPr lang="en" sz="1000">
                <a:solidFill>
                  <a:schemeClr val="dk2"/>
                </a:solidFill>
                <a:latin typeface="Times New Roman"/>
                <a:ea typeface="Times New Roman"/>
                <a:cs typeface="Times New Roman"/>
                <a:sym typeface="Times New Roman"/>
              </a:rPr>
              <a:t>Thermal modeling in thermal desktop</a:t>
            </a:r>
            <a:endParaRPr sz="1000">
              <a:solidFill>
                <a:schemeClr val="dk2"/>
              </a:solidFill>
              <a:latin typeface="Times New Roman"/>
              <a:ea typeface="Times New Roman"/>
              <a:cs typeface="Times New Roman"/>
              <a:sym typeface="Times New Roman"/>
            </a:endParaRPr>
          </a:p>
          <a:p>
            <a:pPr indent="-292100" lvl="1" marL="914400" rtl="0">
              <a:lnSpc>
                <a:spcPct val="115000"/>
              </a:lnSpc>
              <a:spcBef>
                <a:spcPts val="0"/>
              </a:spcBef>
              <a:spcAft>
                <a:spcPts val="0"/>
              </a:spcAft>
              <a:buClr>
                <a:schemeClr val="dk1"/>
              </a:buClr>
              <a:buSzPts val="1000"/>
              <a:buFont typeface="Times New Roman"/>
              <a:buChar char="○"/>
            </a:pPr>
            <a:r>
              <a:rPr lang="en" sz="1000">
                <a:solidFill>
                  <a:schemeClr val="dk2"/>
                </a:solidFill>
                <a:latin typeface="Times New Roman"/>
                <a:ea typeface="Times New Roman"/>
                <a:cs typeface="Times New Roman"/>
                <a:sym typeface="Times New Roman"/>
              </a:rPr>
              <a:t>Model verification </a:t>
            </a:r>
            <a:endParaRPr sz="1000">
              <a:solidFill>
                <a:schemeClr val="dk2"/>
              </a:solidFill>
              <a:latin typeface="Times New Roman"/>
              <a:ea typeface="Times New Roman"/>
              <a:cs typeface="Times New Roman"/>
              <a:sym typeface="Times New Roman"/>
            </a:endParaRPr>
          </a:p>
          <a:p>
            <a:pPr indent="0" lvl="0" marL="0">
              <a:spcBef>
                <a:spcPts val="1600"/>
              </a:spcBef>
              <a:spcAft>
                <a:spcPts val="0"/>
              </a:spcAft>
              <a:buNone/>
            </a:pPr>
            <a:r>
              <a:t/>
            </a:r>
            <a:endParaRPr>
              <a:latin typeface="Times New Roman"/>
              <a:ea typeface="Times New Roman"/>
              <a:cs typeface="Times New Roman"/>
              <a:sym typeface="Times New Roman"/>
            </a:endParaRPr>
          </a:p>
        </p:txBody>
      </p:sp>
      <p:cxnSp>
        <p:nvCxnSpPr>
          <p:cNvPr id="112" name="Shape 112"/>
          <p:cNvCxnSpPr/>
          <p:nvPr/>
        </p:nvCxnSpPr>
        <p:spPr>
          <a:xfrm>
            <a:off x="4599125" y="1168175"/>
            <a:ext cx="8700" cy="3356400"/>
          </a:xfrm>
          <a:prstGeom prst="straightConnector1">
            <a:avLst/>
          </a:prstGeom>
          <a:noFill/>
          <a:ln cap="flat" cmpd="sng" w="9525">
            <a:solidFill>
              <a:schemeClr val="dk2"/>
            </a:solidFill>
            <a:prstDash val="solid"/>
            <a:round/>
            <a:headEnd len="med" w="med" type="none"/>
            <a:tailEnd len="med" w="med" type="none"/>
          </a:ln>
        </p:spPr>
      </p:cxnSp>
      <p:pic>
        <p:nvPicPr>
          <p:cNvPr id="113" name="Shape 113"/>
          <p:cNvPicPr preferRelativeResize="0"/>
          <p:nvPr/>
        </p:nvPicPr>
        <p:blipFill>
          <a:blip r:embed="rId3">
            <a:alphaModFix/>
          </a:blip>
          <a:stretch>
            <a:fillRect/>
          </a:stretch>
        </p:blipFill>
        <p:spPr>
          <a:xfrm>
            <a:off x="4743038" y="3180774"/>
            <a:ext cx="1745075" cy="1694400"/>
          </a:xfrm>
          <a:prstGeom prst="rect">
            <a:avLst/>
          </a:prstGeom>
          <a:noFill/>
          <a:ln>
            <a:noFill/>
          </a:ln>
        </p:spPr>
      </p:pic>
      <p:pic>
        <p:nvPicPr>
          <p:cNvPr id="114" name="Shape 114"/>
          <p:cNvPicPr preferRelativeResize="0"/>
          <p:nvPr/>
        </p:nvPicPr>
        <p:blipFill rotWithShape="1">
          <a:blip r:embed="rId4">
            <a:alphaModFix/>
          </a:blip>
          <a:srcRect b="0" l="0" r="14163" t="0"/>
          <a:stretch/>
        </p:blipFill>
        <p:spPr>
          <a:xfrm rot="-5400000">
            <a:off x="7050587" y="2830038"/>
            <a:ext cx="1541350" cy="2395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00"/>
                </a:solidFill>
                <a:latin typeface="Average"/>
                <a:ea typeface="Average"/>
                <a:cs typeface="Average"/>
                <a:sym typeface="Average"/>
              </a:rPr>
              <a:t>How Do You Get to Launch Readiness?  </a:t>
            </a:r>
            <a:endParaRPr>
              <a:solidFill>
                <a:srgbClr val="990000"/>
              </a:solidFill>
              <a:latin typeface="Average"/>
              <a:ea typeface="Average"/>
              <a:cs typeface="Average"/>
              <a:sym typeface="Average"/>
            </a:endParaRPr>
          </a:p>
        </p:txBody>
      </p:sp>
      <p:sp>
        <p:nvSpPr>
          <p:cNvPr id="120" name="Shape 1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Font typeface="Times New Roman"/>
              <a:buChar char="●"/>
            </a:pPr>
            <a:r>
              <a:rPr b="1" lang="en" sz="1400">
                <a:latin typeface="Times New Roman"/>
                <a:ea typeface="Times New Roman"/>
                <a:cs typeface="Times New Roman"/>
                <a:sym typeface="Times New Roman"/>
              </a:rPr>
              <a:t>Define: </a:t>
            </a:r>
            <a:r>
              <a:rPr i="1" lang="en" sz="1400">
                <a:latin typeface="Times New Roman"/>
                <a:ea typeface="Times New Roman"/>
                <a:cs typeface="Times New Roman"/>
                <a:sym typeface="Times New Roman"/>
              </a:rPr>
              <a:t>What are your minimum functionality requirements, and how do you complete those?</a:t>
            </a:r>
            <a:endParaRPr i="1" sz="14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For Phoenix: We will have a CubeSat which can point, take a picture of the earth, and downlink it</a:t>
            </a:r>
            <a:endParaRPr sz="1200">
              <a:latin typeface="Times New Roman"/>
              <a:ea typeface="Times New Roman"/>
              <a:cs typeface="Times New Roman"/>
              <a:sym typeface="Times New Roman"/>
            </a:endParaRPr>
          </a:p>
          <a:p>
            <a:pPr indent="-317500" lvl="0" marL="457200" rtl="0">
              <a:spcBef>
                <a:spcPts val="1000"/>
              </a:spcBef>
              <a:spcAft>
                <a:spcPts val="0"/>
              </a:spcAft>
              <a:buSzPts val="1400"/>
              <a:buFont typeface="Times New Roman"/>
              <a:buChar char="●"/>
            </a:pPr>
            <a:r>
              <a:rPr lang="en" sz="1400">
                <a:latin typeface="Times New Roman"/>
                <a:ea typeface="Times New Roman"/>
                <a:cs typeface="Times New Roman"/>
                <a:sym typeface="Times New Roman"/>
              </a:rPr>
              <a:t>Organize minimum, ideal, and “nice to haves”	</a:t>
            </a:r>
            <a:endParaRPr sz="14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Then, build up from the base requirements </a:t>
            </a:r>
            <a:endParaRPr sz="1200">
              <a:latin typeface="Times New Roman"/>
              <a:ea typeface="Times New Roman"/>
              <a:cs typeface="Times New Roman"/>
              <a:sym typeface="Times New Roman"/>
            </a:endParaRPr>
          </a:p>
          <a:p>
            <a:pPr indent="-317500" lvl="0" marL="457200" rtl="0">
              <a:spcBef>
                <a:spcPts val="1000"/>
              </a:spcBef>
              <a:spcAft>
                <a:spcPts val="0"/>
              </a:spcAft>
              <a:buSzPts val="1400"/>
              <a:buFont typeface="Times New Roman"/>
              <a:buChar char="●"/>
            </a:pPr>
            <a:r>
              <a:rPr lang="en" sz="1400">
                <a:latin typeface="Times New Roman"/>
                <a:ea typeface="Times New Roman"/>
                <a:cs typeface="Times New Roman"/>
                <a:sym typeface="Times New Roman"/>
              </a:rPr>
              <a:t>Flow your tests from your requirements </a:t>
            </a:r>
            <a:endParaRPr sz="1400">
              <a:latin typeface="Times New Roman"/>
              <a:ea typeface="Times New Roman"/>
              <a:cs typeface="Times New Roman"/>
              <a:sym typeface="Times New Roman"/>
            </a:endParaRPr>
          </a:p>
          <a:p>
            <a:pPr indent="-317500" lvl="0" marL="457200" rtl="0">
              <a:spcBef>
                <a:spcPts val="1000"/>
              </a:spcBef>
              <a:spcAft>
                <a:spcPts val="1000"/>
              </a:spcAft>
              <a:buSzPts val="1400"/>
              <a:buFont typeface="Times New Roman"/>
              <a:buChar char="●"/>
            </a:pPr>
            <a:r>
              <a:rPr lang="en" sz="1400">
                <a:latin typeface="Times New Roman"/>
                <a:ea typeface="Times New Roman"/>
                <a:cs typeface="Times New Roman"/>
                <a:sym typeface="Times New Roman"/>
              </a:rPr>
              <a:t>Prioritize, prioritize, prioritize</a:t>
            </a:r>
            <a:endParaRPr sz="1400">
              <a:latin typeface="Times New Roman"/>
              <a:ea typeface="Times New Roman"/>
              <a:cs typeface="Times New Roman"/>
              <a:sym typeface="Times New Roman"/>
            </a:endParaRPr>
          </a:p>
        </p:txBody>
      </p:sp>
      <p:pic>
        <p:nvPicPr>
          <p:cNvPr id="121" name="Shape 121"/>
          <p:cNvPicPr preferRelativeResize="0"/>
          <p:nvPr/>
        </p:nvPicPr>
        <p:blipFill rotWithShape="1">
          <a:blip r:embed="rId3">
            <a:alphaModFix/>
          </a:blip>
          <a:srcRect b="0" l="0" r="2723" t="12975"/>
          <a:stretch/>
        </p:blipFill>
        <p:spPr>
          <a:xfrm>
            <a:off x="6644800" y="3654839"/>
            <a:ext cx="2429250" cy="1402436"/>
          </a:xfrm>
          <a:prstGeom prst="rect">
            <a:avLst/>
          </a:prstGeom>
          <a:noFill/>
          <a:ln>
            <a:noFill/>
          </a:ln>
        </p:spPr>
      </p:pic>
      <p:pic>
        <p:nvPicPr>
          <p:cNvPr id="122" name="Shape 122"/>
          <p:cNvPicPr preferRelativeResize="0"/>
          <p:nvPr/>
        </p:nvPicPr>
        <p:blipFill rotWithShape="1">
          <a:blip r:embed="rId4">
            <a:alphaModFix/>
          </a:blip>
          <a:srcRect b="0" l="5559" r="7165" t="6270"/>
          <a:stretch/>
        </p:blipFill>
        <p:spPr>
          <a:xfrm>
            <a:off x="6644788" y="2120050"/>
            <a:ext cx="2292800" cy="1481225"/>
          </a:xfrm>
          <a:prstGeom prst="rect">
            <a:avLst/>
          </a:prstGeom>
          <a:noFill/>
          <a:ln>
            <a:noFill/>
          </a:ln>
        </p:spPr>
      </p:pic>
      <p:pic>
        <p:nvPicPr>
          <p:cNvPr id="123" name="Shape 123"/>
          <p:cNvPicPr preferRelativeResize="0"/>
          <p:nvPr/>
        </p:nvPicPr>
        <p:blipFill rotWithShape="1">
          <a:blip r:embed="rId5">
            <a:alphaModFix/>
          </a:blip>
          <a:srcRect b="17574" l="23113" r="17560" t="21169"/>
          <a:stretch/>
        </p:blipFill>
        <p:spPr>
          <a:xfrm>
            <a:off x="4679975" y="3358013"/>
            <a:ext cx="1912488" cy="14812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00"/>
                </a:solidFill>
                <a:latin typeface="Average"/>
                <a:ea typeface="Average"/>
                <a:cs typeface="Average"/>
                <a:sym typeface="Average"/>
              </a:rPr>
              <a:t>Lessons Learned from Development </a:t>
            </a:r>
            <a:endParaRPr>
              <a:solidFill>
                <a:srgbClr val="990000"/>
              </a:solidFill>
              <a:latin typeface="Average"/>
              <a:ea typeface="Average"/>
              <a:cs typeface="Average"/>
              <a:sym typeface="Average"/>
            </a:endParaRPr>
          </a:p>
        </p:txBody>
      </p:sp>
      <p:sp>
        <p:nvSpPr>
          <p:cNvPr id="129" name="Shape 129"/>
          <p:cNvSpPr txBox="1"/>
          <p:nvPr>
            <p:ph idx="1" type="body"/>
          </p:nvPr>
        </p:nvSpPr>
        <p:spPr>
          <a:xfrm>
            <a:off x="311700" y="1152475"/>
            <a:ext cx="8520600" cy="38166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Font typeface="Times New Roman"/>
              <a:buChar char="●"/>
            </a:pPr>
            <a:r>
              <a:rPr lang="en" sz="1400">
                <a:latin typeface="Times New Roman"/>
                <a:ea typeface="Times New Roman"/>
                <a:cs typeface="Times New Roman"/>
                <a:sym typeface="Times New Roman"/>
              </a:rPr>
              <a:t>Setting a Schedule </a:t>
            </a:r>
            <a:endParaRPr sz="14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Outline </a:t>
            </a:r>
            <a:r>
              <a:rPr lang="en" sz="1200">
                <a:latin typeface="Times New Roman"/>
                <a:ea typeface="Times New Roman"/>
                <a:cs typeface="Times New Roman"/>
                <a:sym typeface="Times New Roman"/>
              </a:rPr>
              <a:t>your larger milestones first &amp; work backward, flow these from your requirements </a:t>
            </a:r>
            <a:endParaRPr sz="12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Define weekly deliverables which add to the milestone </a:t>
            </a:r>
            <a:endParaRPr sz="1200">
              <a:latin typeface="Times New Roman"/>
              <a:ea typeface="Times New Roman"/>
              <a:cs typeface="Times New Roman"/>
              <a:sym typeface="Times New Roman"/>
            </a:endParaRPr>
          </a:p>
          <a:p>
            <a:pPr indent="-304800" lvl="0" marL="457200" rtl="0">
              <a:spcBef>
                <a:spcPts val="1000"/>
              </a:spcBef>
              <a:spcAft>
                <a:spcPts val="0"/>
              </a:spcAft>
              <a:buSzPts val="1200"/>
              <a:buFont typeface="Times New Roman"/>
              <a:buChar char="●"/>
            </a:pPr>
            <a:r>
              <a:rPr lang="en" sz="1200">
                <a:latin typeface="Times New Roman"/>
                <a:ea typeface="Times New Roman"/>
                <a:cs typeface="Times New Roman"/>
                <a:sym typeface="Times New Roman"/>
              </a:rPr>
              <a:t>Working Toward a Goal </a:t>
            </a:r>
            <a:endParaRPr sz="12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Task tracking &amp; progress must be transparent to everyone</a:t>
            </a:r>
            <a:endParaRPr sz="12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Define hard, clear deliverables</a:t>
            </a:r>
            <a:endParaRPr sz="1200">
              <a:latin typeface="Times New Roman"/>
              <a:ea typeface="Times New Roman"/>
              <a:cs typeface="Times New Roman"/>
              <a:sym typeface="Times New Roman"/>
            </a:endParaRPr>
          </a:p>
          <a:p>
            <a:pPr indent="-317500" lvl="0" marL="457200" rtl="0">
              <a:spcBef>
                <a:spcPts val="1000"/>
              </a:spcBef>
              <a:spcAft>
                <a:spcPts val="0"/>
              </a:spcAft>
              <a:buSzPts val="1400"/>
              <a:buFont typeface="Times New Roman"/>
              <a:buChar char="●"/>
            </a:pPr>
            <a:r>
              <a:rPr lang="en" sz="1400">
                <a:latin typeface="Times New Roman"/>
                <a:ea typeface="Times New Roman"/>
                <a:cs typeface="Times New Roman"/>
                <a:sym typeface="Times New Roman"/>
              </a:rPr>
              <a:t>Integrating Everything Together </a:t>
            </a:r>
            <a:endParaRPr sz="14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Start prototyping as early as possible, stay on top of your resources </a:t>
            </a:r>
            <a:endParaRPr sz="1200">
              <a:latin typeface="Times New Roman"/>
              <a:ea typeface="Times New Roman"/>
              <a:cs typeface="Times New Roman"/>
              <a:sym typeface="Times New Roman"/>
            </a:endParaRPr>
          </a:p>
          <a:p>
            <a:pPr indent="-304800" lvl="1" marL="914400" rtl="0">
              <a:spcBef>
                <a:spcPts val="0"/>
              </a:spcBef>
              <a:spcAft>
                <a:spcPts val="0"/>
              </a:spcAft>
              <a:buSzPts val="1200"/>
              <a:buChar char="○"/>
            </a:pPr>
            <a:r>
              <a:rPr lang="en" sz="1200">
                <a:latin typeface="Times New Roman"/>
                <a:ea typeface="Times New Roman"/>
                <a:cs typeface="Times New Roman"/>
                <a:sym typeface="Times New Roman"/>
              </a:rPr>
              <a:t>Consider: is it more efficient to </a:t>
            </a:r>
            <a:r>
              <a:rPr b="1" lang="en" sz="1200">
                <a:latin typeface="Times New Roman"/>
                <a:ea typeface="Times New Roman"/>
                <a:cs typeface="Times New Roman"/>
                <a:sym typeface="Times New Roman"/>
              </a:rPr>
              <a:t>learn by doing?</a:t>
            </a:r>
            <a:endParaRPr b="1" sz="1200">
              <a:latin typeface="Times New Roman"/>
              <a:ea typeface="Times New Roman"/>
              <a:cs typeface="Times New Roman"/>
              <a:sym typeface="Times New Roman"/>
            </a:endParaRPr>
          </a:p>
          <a:p>
            <a:pPr indent="-304800" lvl="1" marL="914400" rtl="0">
              <a:spcBef>
                <a:spcPts val="0"/>
              </a:spcBef>
              <a:spcAft>
                <a:spcPts val="0"/>
              </a:spcAft>
              <a:buSzPts val="1200"/>
              <a:buFont typeface="Times New Roman"/>
              <a:buChar char="○"/>
            </a:pPr>
            <a:r>
              <a:rPr lang="en" sz="1200">
                <a:latin typeface="Times New Roman"/>
                <a:ea typeface="Times New Roman"/>
                <a:cs typeface="Times New Roman"/>
                <a:sym typeface="Times New Roman"/>
              </a:rPr>
              <a:t>Focus on piecewise software/hardware integration </a:t>
            </a:r>
            <a:endParaRPr sz="1200">
              <a:latin typeface="Times New Roman"/>
              <a:ea typeface="Times New Roman"/>
              <a:cs typeface="Times New Roman"/>
              <a:sym typeface="Times New Roman"/>
            </a:endParaRPr>
          </a:p>
          <a:p>
            <a:pPr indent="-317500" lvl="0" marL="457200" rtl="0">
              <a:spcBef>
                <a:spcPts val="1000"/>
              </a:spcBef>
              <a:spcAft>
                <a:spcPts val="0"/>
              </a:spcAft>
              <a:buSzPts val="1400"/>
              <a:buFont typeface="Times New Roman"/>
              <a:buChar char="●"/>
            </a:pPr>
            <a:r>
              <a:rPr lang="en" sz="1400">
                <a:latin typeface="Times New Roman"/>
                <a:ea typeface="Times New Roman"/>
                <a:cs typeface="Times New Roman"/>
                <a:sym typeface="Times New Roman"/>
              </a:rPr>
              <a:t> Know and organize your resources</a:t>
            </a:r>
            <a:endParaRPr sz="1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00"/>
                </a:solidFill>
                <a:latin typeface="Average"/>
                <a:ea typeface="Average"/>
                <a:cs typeface="Average"/>
                <a:sym typeface="Average"/>
              </a:rPr>
              <a:t>Acknowledgements</a:t>
            </a:r>
            <a:endParaRPr>
              <a:solidFill>
                <a:srgbClr val="990000"/>
              </a:solidFill>
              <a:latin typeface="Average"/>
              <a:ea typeface="Average"/>
              <a:cs typeface="Average"/>
              <a:sym typeface="Average"/>
            </a:endParaRPr>
          </a:p>
        </p:txBody>
      </p:sp>
      <p:sp>
        <p:nvSpPr>
          <p:cNvPr id="135" name="Shape 135"/>
          <p:cNvSpPr txBox="1"/>
          <p:nvPr>
            <p:ph idx="1" type="body"/>
          </p:nvPr>
        </p:nvSpPr>
        <p:spPr>
          <a:xfrm>
            <a:off x="311700" y="4243300"/>
            <a:ext cx="8520600" cy="689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i="1" lang="en" sz="1400">
                <a:latin typeface="Times New Roman"/>
                <a:ea typeface="Times New Roman"/>
                <a:cs typeface="Times New Roman"/>
                <a:sym typeface="Times New Roman"/>
              </a:rPr>
              <a:t>Those above have helped the team with what has been an amazing journey, and we could not be more </a:t>
            </a:r>
            <a:r>
              <a:rPr i="1" lang="en" sz="1400">
                <a:latin typeface="Times New Roman"/>
                <a:ea typeface="Times New Roman"/>
                <a:cs typeface="Times New Roman"/>
                <a:sym typeface="Times New Roman"/>
              </a:rPr>
              <a:t>grateful</a:t>
            </a:r>
            <a:r>
              <a:rPr i="1" lang="en" sz="1400">
                <a:latin typeface="Times New Roman"/>
                <a:ea typeface="Times New Roman"/>
                <a:cs typeface="Times New Roman"/>
                <a:sym typeface="Times New Roman"/>
              </a:rPr>
              <a:t>  </a:t>
            </a:r>
            <a:endParaRPr i="1" sz="1400">
              <a:latin typeface="Times New Roman"/>
              <a:ea typeface="Times New Roman"/>
              <a:cs typeface="Times New Roman"/>
              <a:sym typeface="Times New Roman"/>
            </a:endParaRPr>
          </a:p>
        </p:txBody>
      </p:sp>
      <p:sp>
        <p:nvSpPr>
          <p:cNvPr id="136" name="Shape 136"/>
          <p:cNvSpPr txBox="1"/>
          <p:nvPr>
            <p:ph idx="1" type="body"/>
          </p:nvPr>
        </p:nvSpPr>
        <p:spPr>
          <a:xfrm>
            <a:off x="69850" y="1320575"/>
            <a:ext cx="3239100" cy="2654700"/>
          </a:xfrm>
          <a:prstGeom prst="rect">
            <a:avLst/>
          </a:prstGeom>
        </p:spPr>
        <p:txBody>
          <a:bodyPr anchorCtr="0" anchor="t" bIns="91425" lIns="91425" spcFirstLastPara="1" rIns="91425" wrap="square" tIns="91425">
            <a:noAutofit/>
          </a:bodyPr>
          <a:lstStyle/>
          <a:p>
            <a:pPr indent="0" lvl="0" marL="0" rtl="0">
              <a:lnSpc>
                <a:spcPct val="114000"/>
              </a:lnSpc>
              <a:spcBef>
                <a:spcPts val="0"/>
              </a:spcBef>
              <a:spcAft>
                <a:spcPts val="0"/>
              </a:spcAft>
              <a:buNone/>
            </a:pPr>
            <a:r>
              <a:rPr b="1" lang="en" u="sng">
                <a:latin typeface="Times New Roman"/>
                <a:ea typeface="Times New Roman"/>
                <a:cs typeface="Times New Roman"/>
                <a:sym typeface="Times New Roman"/>
              </a:rPr>
              <a:t>Industry Partners</a:t>
            </a:r>
            <a:endParaRPr b="1" u="sng">
              <a:latin typeface="Times New Roman"/>
              <a:ea typeface="Times New Roman"/>
              <a:cs typeface="Times New Roman"/>
              <a:sym typeface="Times New Roman"/>
            </a:endParaRPr>
          </a:p>
          <a:p>
            <a:pPr indent="-311150" lvl="0" marL="457200" rtl="0">
              <a:spcBef>
                <a:spcPts val="600"/>
              </a:spcBef>
              <a:spcAft>
                <a:spcPts val="0"/>
              </a:spcAft>
              <a:buSzPts val="1300"/>
              <a:buFont typeface="Times New Roman"/>
              <a:buChar char="●"/>
            </a:pPr>
            <a:r>
              <a:rPr lang="en" sz="1300">
                <a:latin typeface="Times New Roman"/>
                <a:ea typeface="Times New Roman"/>
                <a:cs typeface="Times New Roman"/>
                <a:sym typeface="Times New Roman"/>
              </a:rPr>
              <a:t>NASA Wallops/Goddard (USIP)</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Jack Lightholder </a:t>
            </a:r>
            <a:r>
              <a:rPr lang="en" sz="1300">
                <a:latin typeface="Times New Roman"/>
                <a:ea typeface="Times New Roman"/>
                <a:cs typeface="Times New Roman"/>
                <a:sym typeface="Times New Roman"/>
              </a:rPr>
              <a:t>(JPL)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Belinda Shreckengost </a:t>
            </a:r>
            <a:r>
              <a:rPr lang="en" sz="1300">
                <a:latin typeface="Times New Roman"/>
                <a:ea typeface="Times New Roman"/>
                <a:cs typeface="Times New Roman"/>
                <a:sym typeface="Times New Roman"/>
              </a:rPr>
              <a:t>(JPL)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Travis Imken (JPL)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Conor Brown, Henry Martin, Tristan Prejean, Nathan Daniels (Nanoracks Integration Team)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Brackett Aircraft Company</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EagleSat II Team (ERAU)</a:t>
            </a:r>
            <a:endParaRPr sz="1300">
              <a:latin typeface="Times New Roman"/>
              <a:ea typeface="Times New Roman"/>
              <a:cs typeface="Times New Roman"/>
              <a:sym typeface="Times New Roman"/>
            </a:endParaRPr>
          </a:p>
        </p:txBody>
      </p:sp>
      <p:sp>
        <p:nvSpPr>
          <p:cNvPr id="137" name="Shape 137"/>
          <p:cNvSpPr txBox="1"/>
          <p:nvPr>
            <p:ph idx="1" type="body"/>
          </p:nvPr>
        </p:nvSpPr>
        <p:spPr>
          <a:xfrm>
            <a:off x="3477250" y="1320575"/>
            <a:ext cx="3133800" cy="2654700"/>
          </a:xfrm>
          <a:prstGeom prst="rect">
            <a:avLst/>
          </a:prstGeom>
        </p:spPr>
        <p:txBody>
          <a:bodyPr anchorCtr="0" anchor="t" bIns="91425" lIns="91425" spcFirstLastPara="1" rIns="91425" wrap="square" tIns="91425">
            <a:noAutofit/>
          </a:bodyPr>
          <a:lstStyle/>
          <a:p>
            <a:pPr indent="0" lvl="0" marL="0" rtl="0">
              <a:lnSpc>
                <a:spcPct val="114000"/>
              </a:lnSpc>
              <a:spcBef>
                <a:spcPts val="0"/>
              </a:spcBef>
              <a:spcAft>
                <a:spcPts val="0"/>
              </a:spcAft>
              <a:buNone/>
            </a:pPr>
            <a:r>
              <a:rPr b="1" lang="en" u="sng">
                <a:latin typeface="Times New Roman"/>
                <a:ea typeface="Times New Roman"/>
                <a:cs typeface="Times New Roman"/>
                <a:sym typeface="Times New Roman"/>
              </a:rPr>
              <a:t>ASU Affiliate  </a:t>
            </a:r>
            <a:endParaRPr b="1" u="sng">
              <a:latin typeface="Times New Roman"/>
              <a:ea typeface="Times New Roman"/>
              <a:cs typeface="Times New Roman"/>
              <a:sym typeface="Times New Roman"/>
            </a:endParaRPr>
          </a:p>
          <a:p>
            <a:pPr indent="-311150" lvl="0" marL="457200" rtl="0">
              <a:spcBef>
                <a:spcPts val="1000"/>
              </a:spcBef>
              <a:spcAft>
                <a:spcPts val="0"/>
              </a:spcAft>
              <a:buSzPts val="1300"/>
              <a:buFont typeface="Times New Roman"/>
              <a:buChar char="●"/>
            </a:pPr>
            <a:r>
              <a:rPr lang="en" sz="1300">
                <a:latin typeface="Times New Roman"/>
                <a:ea typeface="Times New Roman"/>
                <a:cs typeface="Times New Roman"/>
                <a:sym typeface="Times New Roman"/>
              </a:rPr>
              <a:t>ASU </a:t>
            </a:r>
            <a:r>
              <a:rPr lang="en" sz="1300">
                <a:latin typeface="Times New Roman"/>
                <a:ea typeface="Times New Roman"/>
                <a:cs typeface="Times New Roman"/>
                <a:sym typeface="Times New Roman"/>
              </a:rPr>
              <a:t>NASA Space Grant - special thanks to Dr. Tom Sharp &amp; Desiree Crawl!</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Dr. Judd Bowman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Dr. Daniel Jacobs</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Dr. Paul Scowen</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Ernest Cisneros </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Dr. Mark Miner</a:t>
            </a:r>
            <a:endParaRPr sz="1300">
              <a:latin typeface="Times New Roman"/>
              <a:ea typeface="Times New Roman"/>
              <a:cs typeface="Times New Roman"/>
              <a:sym typeface="Times New Roman"/>
            </a:endParaRPr>
          </a:p>
          <a:p>
            <a:pPr indent="-311150" lvl="0" marL="457200" rtl="0">
              <a:spcBef>
                <a:spcPts val="0"/>
              </a:spcBef>
              <a:spcAft>
                <a:spcPts val="0"/>
              </a:spcAft>
              <a:buSzPts val="1300"/>
              <a:buFont typeface="Times New Roman"/>
              <a:buChar char="●"/>
            </a:pPr>
            <a:r>
              <a:rPr lang="en" sz="1300">
                <a:latin typeface="Times New Roman"/>
                <a:ea typeface="Times New Roman"/>
                <a:cs typeface="Times New Roman"/>
                <a:sym typeface="Times New Roman"/>
              </a:rPr>
              <a:t>Andrew Ryan</a:t>
            </a:r>
            <a:endParaRPr sz="1300">
              <a:latin typeface="Times New Roman"/>
              <a:ea typeface="Times New Roman"/>
              <a:cs typeface="Times New Roman"/>
              <a:sym typeface="Times New Roman"/>
            </a:endParaRPr>
          </a:p>
        </p:txBody>
      </p:sp>
      <p:pic>
        <p:nvPicPr>
          <p:cNvPr id="138" name="Shape 138"/>
          <p:cNvPicPr preferRelativeResize="0"/>
          <p:nvPr/>
        </p:nvPicPr>
        <p:blipFill rotWithShape="1">
          <a:blip r:embed="rId3">
            <a:alphaModFix/>
          </a:blip>
          <a:srcRect b="9307" l="10275" r="7784" t="9753"/>
          <a:stretch/>
        </p:blipFill>
        <p:spPr>
          <a:xfrm>
            <a:off x="6812250" y="798025"/>
            <a:ext cx="1990426" cy="1538325"/>
          </a:xfrm>
          <a:prstGeom prst="rect">
            <a:avLst/>
          </a:prstGeom>
          <a:noFill/>
          <a:ln>
            <a:noFill/>
          </a:ln>
        </p:spPr>
      </p:pic>
      <p:pic>
        <p:nvPicPr>
          <p:cNvPr id="139" name="Shape 139"/>
          <p:cNvPicPr preferRelativeResize="0"/>
          <p:nvPr/>
        </p:nvPicPr>
        <p:blipFill>
          <a:blip r:embed="rId4">
            <a:alphaModFix/>
          </a:blip>
          <a:stretch>
            <a:fillRect/>
          </a:stretch>
        </p:blipFill>
        <p:spPr>
          <a:xfrm>
            <a:off x="6812238" y="2450200"/>
            <a:ext cx="1990449" cy="148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